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7" r:id="rId28"/>
    <p:sldId id="283" r:id="rId29"/>
    <p:sldId id="284" r:id="rId30"/>
    <p:sldId id="285" r:id="rId31"/>
    <p:sldId id="288" r:id="rId32"/>
    <p:sldId id="289" r:id="rId33"/>
    <p:sldId id="293" r:id="rId34"/>
    <p:sldId id="292" r:id="rId35"/>
    <p:sldId id="291" r:id="rId36"/>
    <p:sldId id="290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4" r:id="rId46"/>
    <p:sldId id="303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3" name="applause.wav"/>
          </p:stSnd>
        </p:sndAc>
      </p:transition>
    </mc:Choice>
    <mc:Fallback>
      <p:transition spd="slow">
        <p:sndAc>
          <p:stSnd>
            <p:snd r:embed="rId1" name="applaus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stSnd>
            <p:snd r:embed="rId14" name="applause.wav"/>
          </p:stSnd>
        </p:sndAc>
      </p:transition>
    </mc:Choice>
    <mc:Fallback>
      <p:transition spd="slow">
        <p:sndAc>
          <p:stSnd>
            <p:snd r:embed="rId13" name="applause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microsoft.com/office/2007/relationships/media" Target="../media/media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microsoft.com/office/2007/relationships/media" Target="../media/media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microsoft.com/office/2007/relationships/media" Target="../media/media1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60.jpe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68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microsoft.com/office/2007/relationships/media" Target="../media/media1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73.jpe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83.jpe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jpeg"/><Relationship Id="rId7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microsoft.com/office/2007/relationships/media" Target="../media/media2.mp3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1.emf"/><Relationship Id="rId7" Type="http://schemas.openxmlformats.org/officeDocument/2006/relationships/image" Target="../media/image52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11" Type="http://schemas.openxmlformats.org/officeDocument/2006/relationships/image" Target="../media/image92.jpeg"/><Relationship Id="rId5" Type="http://schemas.openxmlformats.org/officeDocument/2006/relationships/image" Target="../media/image87.png"/><Relationship Id="rId10" Type="http://schemas.openxmlformats.org/officeDocument/2006/relationships/image" Target="../media/image91.png"/><Relationship Id="rId4" Type="http://schemas.openxmlformats.org/officeDocument/2006/relationships/image" Target="../media/image86.jpeg"/><Relationship Id="rId9" Type="http://schemas.openxmlformats.org/officeDocument/2006/relationships/image" Target="../media/image9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94.jpe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01.jpe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06.pn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6.jpeg"/><Relationship Id="rId4" Type="http://schemas.openxmlformats.org/officeDocument/2006/relationships/image" Target="../media/image11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29.jpeg"/><Relationship Id="rId4" Type="http://schemas.openxmlformats.org/officeDocument/2006/relationships/image" Target="../media/image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130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jpeg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36.jpeg"/><Relationship Id="rId4" Type="http://schemas.openxmlformats.org/officeDocument/2006/relationships/image" Target="../media/image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44.emf"/><Relationship Id="rId4" Type="http://schemas.openxmlformats.org/officeDocument/2006/relationships/image" Target="../media/image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microsoft.com/office/2007/relationships/media" Target="../media/media1.wav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emf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52.jpeg"/><Relationship Id="rId4" Type="http://schemas.openxmlformats.org/officeDocument/2006/relationships/image" Target="../media/image151.png"/></Relationships>
</file>

<file path=ppt/slides/_rels/slide82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53.jpeg"/><Relationship Id="rId4" Type="http://schemas.openxmlformats.org/officeDocument/2006/relationships/image" Target="../media/image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28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7"/>
            <a:ext cx="8568952" cy="72008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Алексеевский детский сад №6 «Пчелка» Алексеевского муниципального района Республики Татарстан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4581128"/>
            <a:ext cx="3096344" cy="1944216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Автор-разработчик: Ермилова Светлана Александровна, воспитатель первой квалификационной категории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340768"/>
            <a:ext cx="82809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РАБОЧАЯ ТЕТРАДЬ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«ПРАВИЛА ДОРОЖНОГО ДВИЖЕНИЯ ОТ А до 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(формирование основ безопасного поведения на дорогах для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детей старшей группы (5-6 лет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https://avatars.mds.yandex.net/get-mpic/4341821/img_id2059183906025737466.jpeg/orig"/>
          <p:cNvPicPr/>
          <p:nvPr/>
        </p:nvPicPr>
        <p:blipFill>
          <a:blip r:embed="rId2"/>
          <a:srcRect l="2103" t="27872" r="1499" b="9145"/>
          <a:stretch>
            <a:fillRect/>
          </a:stretch>
        </p:blipFill>
        <p:spPr bwMode="auto">
          <a:xfrm>
            <a:off x="395536" y="2941206"/>
            <a:ext cx="5084539" cy="358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6156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17215904"/>
              </p:ext>
            </p:extLst>
          </p:nvPr>
        </p:nvGraphicFramePr>
        <p:xfrm>
          <a:off x="539552" y="1052736"/>
          <a:ext cx="8064896" cy="5328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5147"/>
                <a:gridCol w="7259749"/>
              </a:tblGrid>
              <a:tr h="5328591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Посмотри на картинку. Скажи, что ты видишь на ней. Составь предложение по картинке.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7169" name="Рисунок 1" descr="Описание: https://gas-kvas.com/uploads/posts/2023-02/1676666145_gas-kvas-com-p-avtobusnaya-ostanovka-risunok-detski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6912768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7868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96037924"/>
              </p:ext>
            </p:extLst>
          </p:nvPr>
        </p:nvGraphicFramePr>
        <p:xfrm>
          <a:off x="467543" y="1052736"/>
          <a:ext cx="8136905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2843"/>
                <a:gridCol w="6242531"/>
                <a:gridCol w="1081531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Выучи стихотворение.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1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Покатилось колесо, </a:t>
                      </a:r>
                    </a:p>
                    <a:p>
                      <a:pPr marL="741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 Посмотрите! Буква «О»! </a:t>
                      </a:r>
                    </a:p>
                    <a:p>
                      <a:pPr marL="741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Солнца круг над головой — </a:t>
                      </a:r>
                    </a:p>
                    <a:p>
                      <a:pPr marL="741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Улыбнулся буквой «О»! </a:t>
                      </a:r>
                    </a:p>
                    <a:p>
                      <a:pPr marL="741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в окошечке луна! </a:t>
                      </a:r>
                    </a:p>
                    <a:p>
                      <a:pPr marL="741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Если круглая она …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8193" name="Рисунок 16" descr="Описание: https://fsd.multiurok.ru/html/2023/11/08/s_654bae17058da/phpgo5jTE_RABOCHAYA-TETRAD-PO-PDD_html_d6ab100913e7a63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196752"/>
            <a:ext cx="102539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364088" y="4365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404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68874041"/>
              </p:ext>
            </p:extLst>
          </p:nvPr>
        </p:nvGraphicFramePr>
        <p:xfrm>
          <a:off x="251520" y="1014533"/>
          <a:ext cx="8712968" cy="54726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0390"/>
                <a:gridCol w="6684479"/>
                <a:gridCol w="1158099"/>
              </a:tblGrid>
              <a:tr h="547260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Соедини стрелкой схему слова с предметом, к которому она подходит. (Окно – с прямоугольником, где буква «О» в начале и в конце; метро – с прямоугольником, где буква «О» в конце; кузов – с прямоугольником, где буква «О» в середине).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       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9225" name="Рисунок 4" descr="Описание: https://narisyu.cdnbro.com/posts/5482048-metro-kartinki-dlia-detei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71724"/>
            <a:ext cx="18288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Рисунок 34" descr="Описание: Вектор Молодая женщина вождения автомобил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510" b="54967"/>
          <a:stretch>
            <a:fillRect/>
          </a:stretch>
        </p:blipFill>
        <p:spPr bwMode="auto">
          <a:xfrm>
            <a:off x="1451751" y="3969047"/>
            <a:ext cx="18288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Рисунок 37" descr="Описание: https://vmasshtabe.ru/wp-content/uploads/2012/03/Bez-imeni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4" t="6203" r="19914" b="9302"/>
          <a:stretch>
            <a:fillRect/>
          </a:stretch>
        </p:blipFill>
        <p:spPr bwMode="auto">
          <a:xfrm>
            <a:off x="1623293" y="5301208"/>
            <a:ext cx="15335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Рисунок 10" descr="Описание: https://fsd.multiurok.ru/html/2023/11/08/s_654bae17058da/phpgo5jTE_RABOCHAYA-TETRAD-PO-PDD_html_b3da128e9e6d53f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112987"/>
            <a:ext cx="864096" cy="68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274196" y="5586163"/>
            <a:ext cx="1754188" cy="468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207521" y="2774949"/>
            <a:ext cx="1820863" cy="450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890146" y="2828924"/>
            <a:ext cx="455612" cy="3429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274196" y="4291310"/>
            <a:ext cx="1754188" cy="469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7510283" y="4380210"/>
            <a:ext cx="455612" cy="3429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328013" y="5649672"/>
            <a:ext cx="455613" cy="3429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7510283" y="5649672"/>
            <a:ext cx="455613" cy="3429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3635896" y="4723110"/>
            <a:ext cx="2448272" cy="926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419872" y="3171824"/>
            <a:ext cx="2787649" cy="11194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280551" y="3000374"/>
            <a:ext cx="2803617" cy="28199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03810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«У»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40715352"/>
              </p:ext>
            </p:extLst>
          </p:nvPr>
        </p:nvGraphicFramePr>
        <p:xfrm>
          <a:off x="467543" y="980728"/>
          <a:ext cx="8280922" cy="5400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9823"/>
                <a:gridCol w="7451099"/>
              </a:tblGrid>
              <a:tr h="540060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 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загадку.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себя,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Дома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стоят,</a:t>
                      </a:r>
                      <a:b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 на друга глядят.</a:t>
                      </a:r>
                      <a:b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Пешеходы идут,</a:t>
                      </a:r>
                      <a:b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Сумки несут.</a:t>
                      </a:r>
                      <a:b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автомобили,</a:t>
                      </a:r>
                      <a:b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Куда-то покатили.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У_ _ _ _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241" name="Рисунок 1" descr="Описание: https://gas-kvas.com/uploads/posts/2023-01/1673522826_gas-kvas-com-p-detskii-risunok-ulitsa-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96952"/>
            <a:ext cx="5293535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end="3068.3717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051720" y="41086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7000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«У»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30082682"/>
              </p:ext>
            </p:extLst>
          </p:nvPr>
        </p:nvGraphicFramePr>
        <p:xfrm>
          <a:off x="323530" y="1092174"/>
          <a:ext cx="8424934" cy="4817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4"/>
                <a:gridCol w="6336704"/>
                <a:gridCol w="408353"/>
                <a:gridCol w="815783"/>
              </a:tblGrid>
              <a:tr h="824658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Отметь галочкой дорожные знаки, в названии которых есть звук «У».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5844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1112285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1278" name="Рисунок 4" descr="Описание: https://tsvetyzhizni.ru/wp-content/uploads/2021/01/pro_znaki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960563"/>
            <a:ext cx="1258887" cy="111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5" name="Рисунок 7" descr="Описание: https://tsvetyzhizni.ru/wp-content/uploads/2021/01/sign_stop_PNG256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54" r="9865" b="-7463"/>
          <a:stretch>
            <a:fillRect/>
          </a:stretch>
        </p:blipFill>
        <p:spPr bwMode="auto">
          <a:xfrm>
            <a:off x="3764607" y="1867885"/>
            <a:ext cx="1346200" cy="12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Рисунок 10" descr="Описание: https://tsvetyzhizni.ru/wp-content/uploads/2021/01/dorozhnyi-znak-tupik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93" r="9698"/>
          <a:stretch>
            <a:fillRect/>
          </a:stretch>
        </p:blipFill>
        <p:spPr bwMode="auto">
          <a:xfrm>
            <a:off x="6412129" y="1915511"/>
            <a:ext cx="1360155" cy="115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Описание: https://tsvetyzhizni.ru/wp-content/uploads/2021/01/znaki-ostanovki-obshchestvennogo-transporta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3" y="4367952"/>
            <a:ext cx="1206499" cy="136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Рисунок 16" descr="Описание: https://koncpekt.ru/uploads/posts/2022-07/1658473375_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0785" y="4452154"/>
            <a:ext cx="1233843" cy="122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Рисунок 19" descr="Описание: https://tsvetyzhizni.ru/wp-content/uploads/2021/01/dorozhnyi-znak-svetofor-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4111" y="4519812"/>
            <a:ext cx="1436241" cy="105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Рисунок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74849"/>
            <a:ext cx="504056" cy="45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Рисунок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3238" y="1174849"/>
            <a:ext cx="527233" cy="45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5065957" y="5252911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7772284" y="2730429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516466" y="2730429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998451" y="2730429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900641" y="5311136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800292" y="5252911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9338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«У»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83963660"/>
              </p:ext>
            </p:extLst>
          </p:nvPr>
        </p:nvGraphicFramePr>
        <p:xfrm>
          <a:off x="395536" y="1052736"/>
          <a:ext cx="8208912" cy="5400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607"/>
                <a:gridCol w="7386305"/>
              </a:tblGrid>
              <a:tr h="540059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Рассмотри картинку. Составь словосочетания.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2293" name="Рисунок 28" descr="Описание: https://fs.znanio.ru/d5af0e/b5/b8/8ca6b9e2fcb4ea60aca8a83af78ff950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20" t="12692" r="3470" b="5573"/>
          <a:stretch>
            <a:fillRect/>
          </a:stretch>
        </p:blipFill>
        <p:spPr bwMode="auto">
          <a:xfrm>
            <a:off x="1475656" y="1628800"/>
            <a:ext cx="7128792" cy="4725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183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«У»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5"/>
          <a:ext cx="8136904" cy="53049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5903"/>
                <a:gridCol w="6266029"/>
                <a:gridCol w="1054972"/>
              </a:tblGrid>
              <a:tr h="5304978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Проведи линии к букве «У» от предметов, в названии которых есть звук «У». (Грузовик, троллейбус, автобус, вертолет, теплоход). Назови виды транспорта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           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3319" name="Рисунок 31" descr="Описание: https://klike.net/uploads/posts/2020-07/1593760434_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17" t="10909" r="20447" b="7272"/>
          <a:stretch>
            <a:fillRect/>
          </a:stretch>
        </p:blipFill>
        <p:spPr bwMode="auto">
          <a:xfrm>
            <a:off x="4283968" y="2170239"/>
            <a:ext cx="9239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Рисунок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77084"/>
            <a:ext cx="1676400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Рисунок 1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2675" y="2808432"/>
            <a:ext cx="160972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Рисунок 1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509120"/>
            <a:ext cx="1704975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Рисунок 6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69" r="5882"/>
          <a:stretch>
            <a:fillRect/>
          </a:stretch>
        </p:blipFill>
        <p:spPr bwMode="auto">
          <a:xfrm>
            <a:off x="6562675" y="4474754"/>
            <a:ext cx="19335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Рисунок 11" descr="Описание: https://proimg.ru/wp-content/uploads/2018/09/10-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9" t="4439" r="9901" b="7617"/>
          <a:stretch>
            <a:fillRect/>
          </a:stretch>
        </p:blipFill>
        <p:spPr bwMode="auto">
          <a:xfrm>
            <a:off x="3923928" y="5122454"/>
            <a:ext cx="214312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3" name="Рисунок 10" descr="Описание: https://fsd.multiurok.ru/html/2023/11/08/s_654bae17058da/phpgo5jTE_RABOCHAYA-TETRAD-PO-PDD_html_b3da128e9e6d53f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072555"/>
            <a:ext cx="1152128" cy="70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3540671" y="2598864"/>
            <a:ext cx="743297" cy="6592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207893" y="3140968"/>
            <a:ext cx="1567185" cy="17696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292080" y="2598864"/>
            <a:ext cx="1270595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64074448"/>
              </p:ext>
            </p:extLst>
          </p:nvPr>
        </p:nvGraphicFramePr>
        <p:xfrm>
          <a:off x="467544" y="980728"/>
          <a:ext cx="8208912" cy="5328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607"/>
                <a:gridCol w="7386305"/>
              </a:tblGrid>
              <a:tr h="5328591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речевая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Формирование словаря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 нажав на значок рупора.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Буква та служить готова,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Только не в начале слова.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найдёте в книгах вы.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Слов с начальной буквой…  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4337" name="Рисунок 1" descr="Описание: https://kia-stock.ru/ronis/wp-content/uploads/site-images/presentations/5-1/xdeqak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22" t="4575" r="20711" b="6403"/>
          <a:stretch>
            <a:fillRect/>
          </a:stretch>
        </p:blipFill>
        <p:spPr bwMode="auto">
          <a:xfrm>
            <a:off x="5796136" y="2132856"/>
            <a:ext cx="2474143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end="2547.541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779912" y="42595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2846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89134782"/>
              </p:ext>
            </p:extLst>
          </p:nvPr>
        </p:nvGraphicFramePr>
        <p:xfrm>
          <a:off x="467544" y="1124744"/>
          <a:ext cx="8136903" cy="5184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5391"/>
                <a:gridCol w="7321512"/>
              </a:tblGrid>
              <a:tr h="518457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Повторите чистоговорки. Определите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чистоговорку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где нарушаются правила дорожного движения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Ты-ты-ты, ты-ты-ты –  в небе летят самолеты.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Ны-ны-ны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ны-ны-ны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по дороге едут машины.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Сы-сы-сы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сы-сы-сы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остановились автобусы.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Ры-ры-ры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ры-ры-ры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в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трамвае 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едут пассажиры.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Ды-ды-ды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ды-ды-ды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по дороге идут пешеходы.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Ры-ры-ры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ры-ры-ры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съеду  я с горы.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8026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1041232"/>
              </p:ext>
            </p:extLst>
          </p:nvPr>
        </p:nvGraphicFramePr>
        <p:xfrm>
          <a:off x="323529" y="1052734"/>
          <a:ext cx="8352928" cy="5543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3"/>
                <a:gridCol w="7416825"/>
              </a:tblGrid>
              <a:tr h="554301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Назови пассажирский транспорт в единственном и множественном числе. Соедини картинки с соответствующим транспортом в единственном и множественном числах.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6390" name="Рисунок 1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217170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Рисунок 1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835"/>
          <a:stretch>
            <a:fillRect/>
          </a:stretch>
        </p:blipFill>
        <p:spPr bwMode="auto">
          <a:xfrm>
            <a:off x="6012160" y="2151284"/>
            <a:ext cx="23241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Рисунок 134" descr="Описание: Картинка самолета на белом фоне (105 фото) 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8817" y="3351485"/>
            <a:ext cx="23526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Рисунок 4" descr="Описание: https://mirameyaprenderas.files.wordpress.com/2016/08/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432" t="34898" r="2477" b="35507"/>
          <a:stretch>
            <a:fillRect/>
          </a:stretch>
        </p:blipFill>
        <p:spPr bwMode="auto">
          <a:xfrm>
            <a:off x="6141334" y="3250092"/>
            <a:ext cx="22479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Рисунок 6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69" r="5882"/>
          <a:stretch>
            <a:fillRect/>
          </a:stretch>
        </p:blipFill>
        <p:spPr bwMode="auto">
          <a:xfrm>
            <a:off x="1786930" y="5205096"/>
            <a:ext cx="20764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Рисунок 13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1334" y="5130522"/>
            <a:ext cx="236220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endCxn id="16385" idx="1"/>
          </p:cNvCxnSpPr>
          <p:nvPr/>
        </p:nvCxnSpPr>
        <p:spPr>
          <a:xfrm>
            <a:off x="3863380" y="2996952"/>
            <a:ext cx="2277954" cy="28717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139952" y="2996952"/>
            <a:ext cx="1872208" cy="1435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001492" y="4432831"/>
            <a:ext cx="2010668" cy="1300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0877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УСЛОВНЫЕ ОБОЗНАЧЕНИЯ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4068505"/>
              </p:ext>
            </p:extLst>
          </p:nvPr>
        </p:nvGraphicFramePr>
        <p:xfrm>
          <a:off x="395536" y="980730"/>
          <a:ext cx="8208912" cy="546459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187161"/>
                <a:gridCol w="7021751"/>
              </a:tblGrid>
              <a:tr h="842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Раскрасить, используя цветными карандаши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5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Отметить карандашом, используя знак «галочка»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5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Нарисовать цветными карандашами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59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Напиши или обведи с помощью карандаша или ручки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5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Составь схему, используя стрелки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5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Запомни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030" name="Рисунок 22" descr="Описание: https://fsd.multiurok.ru/html/2023/11/08/s_654bae17058da/phpgo5jTE_RABOCHAYA-TETRAD-PO-PDD_html_3bcdc4228aa3ff4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759" y="1124743"/>
            <a:ext cx="885719" cy="54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Рисунок 28" descr="Описание: https://fsd.multiurok.ru/html/2023/11/08/s_654bae17058da/phpgo5jTE_RABOCHAYA-TETRAD-PO-PDD_html_c94350ff927e93a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957" y="2025080"/>
            <a:ext cx="835521" cy="52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14"/>
          <p:cNvPicPr>
            <a:picLocks noChangeAspect="1" noChangeArrowheads="1"/>
          </p:cNvPicPr>
          <p:nvPr/>
        </p:nvPicPr>
        <p:blipFill>
          <a:blip r:embed="rId4">
            <a:lum brigh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785918" cy="49348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Рисунок 19" descr="Описание: https://fsd.multiurok.ru/html/2023/11/08/s_654bae17058da/phpgo5jTE_RABOCHAYA-TETRAD-PO-PDD_html_c26bea687e2acfa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45" y="3933054"/>
            <a:ext cx="757343" cy="4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3" descr="Описание: https://fsd.multiurok.ru/html/2023/11/08/s_654bae17058da/phpgo5jTE_RABOCHAYA-TETRAD-PO-PDD_html_b3da128e9e6d53f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451" y="4869160"/>
            <a:ext cx="785918" cy="49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6" descr="Описание: https://fsd.multiurok.ru/html/2023/11/08/s_654bae17058da/phpgo5jTE_RABOCHAYA-TETRAD-PO-PDD_html_d6ab100913e7a63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33256"/>
            <a:ext cx="746828" cy="54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5321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6126093"/>
              </p:ext>
            </p:extLst>
          </p:nvPr>
        </p:nvGraphicFramePr>
        <p:xfrm>
          <a:off x="395536" y="980728"/>
          <a:ext cx="8352928" cy="5328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7039"/>
                <a:gridCol w="7515889"/>
              </a:tblGrid>
              <a:tr h="5328591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Рассмотрите картинку. Составь по ней предложения.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7409" name="Рисунок 13" descr="Описание: https://gas-kvas.com/uploads/posts/2023-08/1691395025_gas-kvas-com-p-risunki-na-prazdnik-den-neznakomikh-dorog-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6" y="1628800"/>
            <a:ext cx="7527687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0538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47125984"/>
              </p:ext>
            </p:extLst>
          </p:nvPr>
        </p:nvGraphicFramePr>
        <p:xfrm>
          <a:off x="395535" y="980728"/>
          <a:ext cx="8208912" cy="5400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607"/>
                <a:gridCol w="7386305"/>
              </a:tblGrid>
              <a:tr h="540059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Рассмотри предметы на рисунках, назовите их. Составьте слова,  с изображенными на картинке предметами добавляя в окончание звук «Ы».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8436" name="Рисунок 4" descr="Описание: https://polinka.top/uploads/posts/2023-05/1684413318_polinka-top-p-kartinki-velosiped-dlya-detei-doshkolnog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3" y="2060848"/>
            <a:ext cx="2349861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Рисунок 7" descr="Описание: https://gas-kvas.com/uploads/posts/2023-02/1676601654_gas-kvas-com-p-pozharnii-vertolet-detskii-risunok-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5862" y="4221088"/>
            <a:ext cx="286539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Рисунок 10" descr="Описание: https://gas-kvas.com/uploads/posts/2023-02/1676540164_gas-kvas-com-p-legkovoi-avtomobil-risunok-detskii-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62527"/>
            <a:ext cx="225690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Рисунок 1" descr="Описание: https://kia-stock.ru/ronis/wp-content/uploads/site-images/presentations/5-1/xdeqak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22" t="4575" r="20711" b="6403"/>
          <a:stretch>
            <a:fillRect/>
          </a:stretch>
        </p:blipFill>
        <p:spPr bwMode="auto">
          <a:xfrm>
            <a:off x="6324852" y="4064674"/>
            <a:ext cx="1800200" cy="1998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2490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Поезд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электрической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железной дороге.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Э_ _ _ _ _ _ _ _ 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184073" y="3922237"/>
            <a:ext cx="609600" cy="609600"/>
          </a:xfrm>
          <a:prstGeom prst="rect">
            <a:avLst/>
          </a:prstGeom>
        </p:spPr>
      </p:pic>
      <p:pic>
        <p:nvPicPr>
          <p:cNvPr id="7" name="Рисунок 6" descr="https://gas-kvas.com/uploads/posts/2023-02/1676692368_gas-kvas-com-p-elektrichka-risunok-detskii-6.jpg"/>
          <p:cNvPicPr/>
          <p:nvPr/>
        </p:nvPicPr>
        <p:blipFill>
          <a:blip r:embed="rId5" cstate="print"/>
          <a:srcRect l="2886" r="1121"/>
          <a:stretch>
            <a:fillRect/>
          </a:stretch>
        </p:blipFill>
        <p:spPr bwMode="auto">
          <a:xfrm>
            <a:off x="4714876" y="1357298"/>
            <a:ext cx="392909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2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7652425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Назови первый звук в словах «Электричка», «Экскаватор»?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Где слышится звук «Э» в слове «аэродром»? (В середине). Нарисуй в прямоугольнике под каждым предметом красный квадрат в месте, где слышится звук «Э».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2" name="Рисунок 11" descr="https://detskiy-sad.com/wp-content/uploads/2016/12/vid-zhd-transporta-1.jpg"/>
          <p:cNvPicPr/>
          <p:nvPr/>
        </p:nvPicPr>
        <p:blipFill>
          <a:blip r:embed="rId2" cstate="print"/>
          <a:srcRect l="6483" t="16157" r="11705" b="30131"/>
          <a:stretch>
            <a:fillRect/>
          </a:stretch>
        </p:blipFill>
        <p:spPr bwMode="auto">
          <a:xfrm>
            <a:off x="1357290" y="2214554"/>
            <a:ext cx="242889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g.razrisyika.ru/kart/46/1200/180189-ekskavator-dlya-detey-33.jpg"/>
          <p:cNvPicPr/>
          <p:nvPr/>
        </p:nvPicPr>
        <p:blipFill>
          <a:blip r:embed="rId3" cstate="print"/>
          <a:srcRect r="-1169" b="10791"/>
          <a:stretch>
            <a:fillRect/>
          </a:stretch>
        </p:blipFill>
        <p:spPr bwMode="auto">
          <a:xfrm>
            <a:off x="6072198" y="1928802"/>
            <a:ext cx="242889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hobby-puzzle.ru/images/product_images/popup_images/4837_0.jpg"/>
          <p:cNvPicPr/>
          <p:nvPr/>
        </p:nvPicPr>
        <p:blipFill>
          <a:blip r:embed="rId4"/>
          <a:srcRect t="12778" r="4906"/>
          <a:stretch>
            <a:fillRect/>
          </a:stretch>
        </p:blipFill>
        <p:spPr bwMode="auto">
          <a:xfrm>
            <a:off x="3357554" y="3929066"/>
            <a:ext cx="3242567" cy="197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357290" y="3929066"/>
            <a:ext cx="157163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072330" y="3929066"/>
            <a:ext cx="157163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071934" y="6072206"/>
            <a:ext cx="157163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428728" y="4000504"/>
            <a:ext cx="455612" cy="3429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7143768" y="4000504"/>
            <a:ext cx="455612" cy="3429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4643438" y="6143644"/>
            <a:ext cx="455612" cy="3429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Рисунок 2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72462" y="1000108"/>
            <a:ext cx="857256" cy="62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196752"/>
          <a:ext cx="8308294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134676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рисунки, это электричка, она очень похожа на поезд. Чем они похожи? Чем отличаются?  Каким общим словом мы можем назвать этот транспорт? (железнодорожный транспорт).</a:t>
                      </a:r>
                      <a:endParaRPr lang="ru-RU" sz="18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9509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88688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" name="Рисунок 9" descr="https://gas-kvas.com/uploads/posts/2023-02/1676692368_gas-kvas-com-p-elektrichka-risunok-detskii-6.jpg"/>
          <p:cNvPicPr/>
          <p:nvPr/>
        </p:nvPicPr>
        <p:blipFill>
          <a:blip r:embed="rId2" cstate="print"/>
          <a:srcRect l="2886" r="1121"/>
          <a:stretch>
            <a:fillRect/>
          </a:stretch>
        </p:blipFill>
        <p:spPr bwMode="auto">
          <a:xfrm>
            <a:off x="1285852" y="2500306"/>
            <a:ext cx="400052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fs.znanio.ru/methodology/images/9f/f5/9ff54fe5ab413ba6b5eabb071d5f369074a99b19.jpg"/>
          <p:cNvPicPr/>
          <p:nvPr/>
        </p:nvPicPr>
        <p:blipFill>
          <a:blip r:embed="rId3"/>
          <a:srcRect l="55256" t="33094" r="10153" b="31295"/>
          <a:stretch>
            <a:fillRect/>
          </a:stretch>
        </p:blipFill>
        <p:spPr bwMode="auto">
          <a:xfrm>
            <a:off x="5286380" y="2428868"/>
            <a:ext cx="36433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стихотворение. Расскажите, о чем идет речь?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Электричка, электричка мчится, словно в небе птичка,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 как ястреб застывает на перроне отдыхает,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 как ласточка стремится, чтобы с графика не сбиться,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Мимо станции мелькают, на перроне люди тают,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Стук колес, тук-тук, тук-тук, убаюкивает звук,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внутри народ толпится, утомленные все лица,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сидит, а кто стоит, тамбур весь битком забит.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023518"/>
              </p:ext>
            </p:extLst>
          </p:nvPr>
        </p:nvGraphicFramePr>
        <p:xfrm>
          <a:off x="395536" y="1052736"/>
          <a:ext cx="8496944" cy="5400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809"/>
                <a:gridCol w="6518749"/>
                <a:gridCol w="1129386"/>
              </a:tblGrid>
              <a:tr h="540059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Проведи линии к букве «Э» от предметов, в названии которых есть звук «Э». (Экскаватор, Вертолет, Аэростат). Назови виды транспорта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7" name="Рисунок 16" descr="https://fsd.multiurok.ru/html/2023/11/08/s_654bae17058da/phpgo5jTE_RABOCHAYA-TETRAD-PO-PDD_html_b3da128e9e6d53f9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72" y="1000108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sovyatka.ru/800/600/http/cf.ppt-online.org/files/slide/h/hQUAc571i0SJxRauWp3n96LbZglztjGeYDvMk4/slide-4.jpg"/>
          <p:cNvPicPr/>
          <p:nvPr/>
        </p:nvPicPr>
        <p:blipFill>
          <a:blip r:embed="rId3" cstate="print"/>
          <a:srcRect l="21154" t="13675" r="24359" b="9402"/>
          <a:stretch>
            <a:fillRect/>
          </a:stretch>
        </p:blipFill>
        <p:spPr bwMode="auto">
          <a:xfrm>
            <a:off x="4143372" y="1857364"/>
            <a:ext cx="185738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stihi.ru/pics/2014/12/24/5159.jpg"/>
          <p:cNvPicPr/>
          <p:nvPr/>
        </p:nvPicPr>
        <p:blipFill>
          <a:blip r:embed="rId4"/>
          <a:srcRect b="17327"/>
          <a:stretch>
            <a:fillRect/>
          </a:stretch>
        </p:blipFill>
        <p:spPr bwMode="auto">
          <a:xfrm>
            <a:off x="1285852" y="3357562"/>
            <a:ext cx="188177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hdpic.club/uploads/posts/2022-01/1641860510_23-hdpic-club-p-ekskavator-kartinki-dlya-detei-narisovanni-48.jpg"/>
          <p:cNvPicPr/>
          <p:nvPr/>
        </p:nvPicPr>
        <p:blipFill>
          <a:blip r:embed="rId5" cstate="print"/>
          <a:srcRect r="1885"/>
          <a:stretch>
            <a:fillRect/>
          </a:stretch>
        </p:blipFill>
        <p:spPr bwMode="auto">
          <a:xfrm>
            <a:off x="6500826" y="3000372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proimg.ru/wp-content/uploads/2018/09/10-2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3228" t="4439" r="9901" b="7617"/>
          <a:stretch/>
        </p:blipFill>
        <p:spPr bwMode="auto">
          <a:xfrm>
            <a:off x="3286116" y="4429132"/>
            <a:ext cx="2703197" cy="24288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 rot="16200000" flipH="1">
            <a:off x="5500694" y="3571876"/>
            <a:ext cx="771524" cy="771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 flipV="1">
            <a:off x="3214678" y="3429000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5535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«Л»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нею плавать очень просто,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 рукою сбоку вёсла.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чём на солнечном закате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Разрезаю речки скатерть?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 Л_ _ _ 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Назовите первый звук в слове лодка. К какому виду транспорта относится лодка?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184073" y="3922237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357298"/>
            <a:ext cx="3143272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«Л»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2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7652425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Напиши букву «Л» в слоговом домике по пунктирным линиям,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 затем самостоятельно. Поупражняйтесь в чтении слогов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ЛА, ЛО,ЛУ,ЛЫ,ЛЭ в слоговом домике.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23" name="Рисунок 22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1357298"/>
            <a:ext cx="100013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s://fsd.multiurok.ru/html/2017/11/18/s_5a1042eb0aee3/746454_12.png"/>
          <p:cNvPicPr/>
          <p:nvPr/>
        </p:nvPicPr>
        <p:blipFill>
          <a:blip r:embed="rId3"/>
          <a:srcRect l="32869" t="24064" r="39229"/>
          <a:stretch>
            <a:fillRect/>
          </a:stretch>
        </p:blipFill>
        <p:spPr bwMode="auto">
          <a:xfrm>
            <a:off x="3071802" y="2000240"/>
            <a:ext cx="35719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143372" y="3714752"/>
            <a:ext cx="442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4810" y="4929198"/>
            <a:ext cx="442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4810" y="4357694"/>
            <a:ext cx="442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48" y="5572140"/>
            <a:ext cx="442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«Л»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196752"/>
          <a:ext cx="8308294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134676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картинку. Найди на картинке предметы, в названии которых есть звук «Л» и назови их.  Составь  с этими словами  предложения.  (Улица, автомобиль, зеленый сигнал светофора, качели, ель, портфель)</a:t>
                      </a:r>
                      <a:endParaRPr lang="ru-RU" sz="18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9509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88688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 descr="https://webmg.ru/wp-content/uploads/2022/10/i-73-93.jpeg"/>
          <p:cNvPicPr/>
          <p:nvPr/>
        </p:nvPicPr>
        <p:blipFill>
          <a:blip r:embed="rId2"/>
          <a:srcRect l="2539" r="2344" b="1466"/>
          <a:stretch>
            <a:fillRect/>
          </a:stretch>
        </p:blipFill>
        <p:spPr bwMode="auto">
          <a:xfrm>
            <a:off x="1571604" y="2143116"/>
            <a:ext cx="671517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«А»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Чтобы я тебя повез,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давай ты мне овес.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Напои меня бензином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проверь мотор и шины.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Вот тогда, вздымая пыль,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 помчит...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А_ _ _ _ _ _ _ _ 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какой звук начинается слово «Автомобиль»? К какому виду транспорта относятся легковые автомобили?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49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13" b="5525"/>
          <a:stretch>
            <a:fillRect/>
          </a:stretch>
        </p:blipFill>
        <p:spPr bwMode="auto">
          <a:xfrm>
            <a:off x="5292080" y="1988840"/>
            <a:ext cx="3096344" cy="2563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end="2377.705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84073" y="39222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«Л»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рассказ «Полосатая палка» и назовите слова, в которых встречается звук «Л». </a:t>
                      </a:r>
                    </a:p>
                    <a:p>
                      <a:pPr algn="just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Владик гулял с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Полканом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постоянно кидал ему палку.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Полкан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хотел носить палку. Тогда Владик сам стал бегать за палкой. Он вставал на колени, зубами поднимал палку с земли и нёс её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Полкану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Да, учёба шла тяжело!</a:t>
                      </a:r>
                    </a:p>
                    <a:p>
                      <a:pPr algn="just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Как-то Владик закинул палку особенно далеко.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Полкана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долго не было видно. Наконец Владик заметил, что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Полкан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несёт в зубах палку. Хозяин довольно заулыбался. Когда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Полкан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подошёл ближе, Влад увидел в его пасти … полосатый жезл!</a:t>
                      </a:r>
                    </a:p>
                    <a:p>
                      <a:pPr algn="just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Ответьте на вопросы. Чей жезл принес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Полкан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 (Сотрудника ДПС, регулировщика дорожного движения). Для чего нужен жезл?</a:t>
                      </a:r>
                      <a:r>
                        <a:rPr lang="ru-RU" sz="140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C:\Users\1\Desktop\foneticheskie-rasskazy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357562"/>
            <a:ext cx="428628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«Л»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5"/>
          <a:ext cx="8136904" cy="53049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5903"/>
                <a:gridCol w="6266029"/>
                <a:gridCol w="1054972"/>
              </a:tblGrid>
              <a:tr h="5304978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транспорт. Что изображено на картинках. Раскрась  карандашами тот транспорт, в названии которого есть звук «Л»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4" name="Рисунок 13" descr="Тема 14. &amp;quot;транспорт&amp;quot;.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488" y="2000240"/>
            <a:ext cx="4417484" cy="4685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fsd.multiurok.ru/html/2023/11/08/s_654bae17058da/phpgo5jTE_RABOCHAYA-TETRAD-PO-PDD_html_3bcdc4228aa3ff49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1142984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Голубые поезда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 землею мчатся,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Помогают горожанам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всюду добираться.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М_ _ _ 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000364" y="4429132"/>
            <a:ext cx="609600" cy="609600"/>
          </a:xfrm>
          <a:prstGeom prst="rect">
            <a:avLst/>
          </a:prstGeom>
        </p:spPr>
      </p:pic>
      <p:pic>
        <p:nvPicPr>
          <p:cNvPr id="7" name="Рисунок 6" descr="https://gas-kvas.com/uploads/posts/2023-01/1673473603_gas-kvas-com-p-metro-detskii-risunok-8.jpg"/>
          <p:cNvPicPr/>
          <p:nvPr/>
        </p:nvPicPr>
        <p:blipFill>
          <a:blip r:embed="rId5" cstate="print"/>
          <a:srcRect t="7368" r="14208"/>
          <a:stretch>
            <a:fillRect/>
          </a:stretch>
        </p:blipFill>
        <p:spPr bwMode="auto">
          <a:xfrm>
            <a:off x="4071934" y="1785926"/>
            <a:ext cx="4429156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2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7652425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Определи место звука «М» в названии каждого предмета 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нарисуй синий квадрат в прямоугольнике в соответствующем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месте.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2" name="Рисунок 1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48" y="1142984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Как нарисовать машину. Учимся рисовать автомобиль карандашом поэтапно –  простые схемы для детей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b="8000"/>
          <a:stretch>
            <a:fillRect/>
          </a:stretch>
        </p:blipFill>
        <p:spPr bwMode="auto">
          <a:xfrm>
            <a:off x="1357290" y="1928802"/>
            <a:ext cx="3071834" cy="19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avatars.mds.yandex.net/i?id=32dd472ac05824410ce194a1d8961c888418d860-10143230-images-thumbs&amp;n=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785926"/>
            <a:ext cx="271464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gas-kvas.com/uploads/posts/2023-01/1673515045_gas-kvas-com-p-tramvai-detskii-risunok-3.jpg"/>
          <p:cNvPicPr/>
          <p:nvPr/>
        </p:nvPicPr>
        <p:blipFill>
          <a:blip r:embed="rId5" cstate="print"/>
          <a:srcRect l="6862" t="5236" r="4743" b="16299"/>
          <a:stretch>
            <a:fillRect/>
          </a:stretch>
        </p:blipFill>
        <p:spPr bwMode="auto">
          <a:xfrm>
            <a:off x="1571604" y="4714884"/>
            <a:ext cx="2647950" cy="176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857752" y="5500702"/>
            <a:ext cx="157163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14480" y="3929066"/>
            <a:ext cx="157163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786446" y="3929066"/>
            <a:ext cx="157163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785918" y="4000504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6286512" y="4000504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5429256" y="5572140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196752"/>
          <a:ext cx="8308294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134676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Внимательно посмотри на картинку. Расскажи, что ты видишь? Используя названия предметов в красных квадратиках, продолжи предложение «У Миши и Маши в машине…»  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9509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88688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https://img.razrisyika.ru/kart/103/1200/411251-na-zvuk-r-po-logopedii-25.jpg"/>
          <p:cNvPicPr/>
          <p:nvPr/>
        </p:nvPicPr>
        <p:blipFill>
          <a:blip r:embed="rId2"/>
          <a:srcRect l="2058" t="3093" r="3222" b="1718"/>
          <a:stretch>
            <a:fillRect/>
          </a:stretch>
        </p:blipFill>
        <p:spPr bwMode="auto">
          <a:xfrm>
            <a:off x="1428728" y="2143116"/>
            <a:ext cx="671517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Расскажи, к какому виду транспорта относится метро? Составь рассказ по картинке.</a:t>
                      </a:r>
                      <a:endParaRPr lang="ru-RU" sz="140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>
          <a:blip r:embed="rId2" cstate="print"/>
          <a:srcRect t="10423" r="1682" b="9782"/>
          <a:stretch>
            <a:fillRect/>
          </a:stretch>
        </p:blipFill>
        <p:spPr bwMode="auto">
          <a:xfrm>
            <a:off x="2143108" y="1857364"/>
            <a:ext cx="6357982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5"/>
          <a:ext cx="8390736" cy="53049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61499"/>
                <a:gridCol w="1087882"/>
              </a:tblGrid>
              <a:tr h="5304978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Напиши в слоговом домике букву «М» сначала по пунктирным  линиям, а затем самостоятельно.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Какой вид транспорта изображен на картинках? Определи первый слог в названии каждого предмета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214422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reallib.org/loader/img.php?dir=4faa3b2705e142150f2d329f5066b048&amp;file=18.png"/>
          <p:cNvPicPr/>
          <p:nvPr/>
        </p:nvPicPr>
        <p:blipFill>
          <a:blip r:embed="rId3" cstate="print"/>
          <a:srcRect l="35053" t="18023" r="34384" b="43750"/>
          <a:stretch>
            <a:fillRect/>
          </a:stretch>
        </p:blipFill>
        <p:spPr bwMode="auto">
          <a:xfrm>
            <a:off x="2143108" y="1857364"/>
            <a:ext cx="24288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gas-kvas.com/uploads/posts/2023-01/1673519323_gas-kvas-com-p-detskii-mototsikl-risunok-25.jpg"/>
          <p:cNvPicPr/>
          <p:nvPr/>
        </p:nvPicPr>
        <p:blipFill>
          <a:blip r:embed="rId4" cstate="print"/>
          <a:srcRect t="10204" r="2545" b="11224"/>
          <a:stretch>
            <a:fillRect/>
          </a:stretch>
        </p:blipFill>
        <p:spPr bwMode="auto">
          <a:xfrm>
            <a:off x="1428728" y="4929198"/>
            <a:ext cx="185738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narisyu.cdnbro.com/posts/5482048-metro-kartinki-dlia-detei-28.jpg"/>
          <p:cNvPicPr/>
          <p:nvPr/>
        </p:nvPicPr>
        <p:blipFill>
          <a:blip r:embed="rId5" cstate="print"/>
          <a:srcRect t="20968" r="-220"/>
          <a:stretch>
            <a:fillRect/>
          </a:stretch>
        </p:blipFill>
        <p:spPr bwMode="auto">
          <a:xfrm>
            <a:off x="3714744" y="4929198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babyimages.ru/kartinki/mashina-kartinka-01.jpg"/>
          <p:cNvPicPr/>
          <p:nvPr/>
        </p:nvPicPr>
        <p:blipFill>
          <a:blip r:embed="rId6" cstate="print"/>
          <a:srcRect t="3571" r="-94"/>
          <a:stretch>
            <a:fillRect/>
          </a:stretch>
        </p:blipFill>
        <p:spPr bwMode="auto">
          <a:xfrm>
            <a:off x="6215074" y="4929198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271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Интересная картина: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Вот автобус, вот машина,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Едет самосвал большой,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Вот идет трамвай с дугой,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 маршрутка, здесь такси: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Подвести ты попроси.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Н_ _ _ _ _ _ _ Т_ _ _ _ _ _ _ 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00496" y="5357826"/>
            <a:ext cx="609600" cy="609600"/>
          </a:xfrm>
          <a:prstGeom prst="rect">
            <a:avLst/>
          </a:prstGeom>
        </p:spPr>
      </p:pic>
      <p:pic>
        <p:nvPicPr>
          <p:cNvPr id="6" name="Рисунок 5" descr="https://narisyu.cdnbro.com/posts/45624915-vidy-transporta-transport-kartinki-dlia-detei-19.jpg"/>
          <p:cNvPicPr/>
          <p:nvPr/>
        </p:nvPicPr>
        <p:blipFill>
          <a:blip r:embed="rId5" cstate="print"/>
          <a:srcRect l="1670" t="12791" r="3397" b="3429"/>
          <a:stretch>
            <a:fillRect/>
          </a:stretch>
        </p:blipFill>
        <p:spPr bwMode="auto">
          <a:xfrm>
            <a:off x="4429124" y="1785926"/>
            <a:ext cx="4286280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2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7652425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Напишите букву «Н» в слоговом домике сначала по пунктирным линиям, а затем самостоятельно. Прочитайте слоги.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Соедините каждый шарик с соответствующим слогом в домике.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22" name="Рисунок 21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1214422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school592.ru/wp-content/uploads/9/0/3/9037d866b24245f1ebaa6e2390bf0532.jpeg"/>
          <p:cNvPicPr/>
          <p:nvPr/>
        </p:nvPicPr>
        <p:blipFill>
          <a:blip r:embed="rId3"/>
          <a:srcRect l="2188" t="30861" r="-48"/>
          <a:stretch>
            <a:fillRect/>
          </a:stretch>
        </p:blipFill>
        <p:spPr bwMode="auto">
          <a:xfrm>
            <a:off x="2428860" y="2071678"/>
            <a:ext cx="5429288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5" name="Прямая со стрелкой 24"/>
          <p:cNvCxnSpPr/>
          <p:nvPr/>
        </p:nvCxnSpPr>
        <p:spPr>
          <a:xfrm>
            <a:off x="3571868" y="3429000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 flipH="1" flipV="1">
            <a:off x="3679025" y="3393281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5464975" y="3464719"/>
            <a:ext cx="121444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 flipV="1">
            <a:off x="5572132" y="4214818"/>
            <a:ext cx="128588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5464975" y="5607859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196752"/>
          <a:ext cx="8308294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134676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Какой вид транспорта изображен на рисунке? На какие группы делится наземный транспорт? Составьте, предложения используя картинки на рисунке.  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9509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88688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 descr="https://cf3.ppt-online.org/files3/slide/v/VIQPyuL9KlYcbN0HdT35pBmsikE8hFXvwSD7Gz/slide-10.jpg"/>
          <p:cNvPicPr/>
          <p:nvPr/>
        </p:nvPicPr>
        <p:blipFill>
          <a:blip r:embed="rId2"/>
          <a:srcRect l="3716" t="16568" b="9763"/>
          <a:stretch>
            <a:fillRect/>
          </a:stretch>
        </p:blipFill>
        <p:spPr bwMode="auto">
          <a:xfrm>
            <a:off x="2214546" y="2071678"/>
            <a:ext cx="600079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«А»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95536" y="1124744"/>
          <a:ext cx="8496944" cy="54086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280"/>
                <a:gridCol w="7648664"/>
              </a:tblGrid>
              <a:tr h="540863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Назови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только те предметы, в названии которых есть звук «А».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себя, нажав значок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рупора.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Определи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звука «А» в словах (в начале, в середине, в конце)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 descr="D:\РАБОТА 2\КОНКУРСЫ\2023-2024 учебный год\Зеленый огонек 2024\Ермилова СА\Тема 1\автобу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3505067" cy="2037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ОТА 2\КОНКУРСЫ\2023-2024 учебный год\Зеленый огонек 2024\Ермилова СА\Тема 1\трамва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16833"/>
            <a:ext cx="3810050" cy="2005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ОТА 2\КОНКУРСЫ\2023-2024 учебный год\Зеленый огонек 2024\Ермилова СА\Тема 1\троллейбу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9643" y="4149080"/>
            <a:ext cx="3314700" cy="2314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АБОТА 2\КОНКУРСЫ\2023-2024 учебный год\Зеленый огонек 2024\Ермилова СА\Тема 1\грузовик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9770" y="4163500"/>
            <a:ext cx="3752850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76506" y="2060848"/>
            <a:ext cx="609600" cy="609600"/>
          </a:xfrm>
          <a:prstGeom prst="rect">
            <a:avLst/>
          </a:prstGeom>
        </p:spPr>
      </p:pic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500170" y="2060848"/>
            <a:ext cx="609600" cy="609600"/>
          </a:xfrm>
          <a:prstGeom prst="rect">
            <a:avLst/>
          </a:prstGeom>
        </p:spPr>
      </p:pic>
      <p:pic>
        <p:nvPicPr>
          <p:cNvPr id="6" name="звук ошибки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9">
                  <p14:trim end="3245.937"/>
                </p14:media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18576" y="4149080"/>
            <a:ext cx="609600" cy="609600"/>
          </a:xfrm>
          <a:prstGeom prst="rect">
            <a:avLst/>
          </a:prstGeom>
        </p:spPr>
      </p:pic>
      <p:pic>
        <p:nvPicPr>
          <p:cNvPr id="7" name="звук ошибки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9">
                  <p14:trim end="3183.7146"/>
                </p14:media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459543" y="41902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Скажи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чистоговорки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Найди тот транспорт, название которого ты слышишь в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чистоговорках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Отметь галочкой наземный транспорт.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мы ждём трамвай, 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Иль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иль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иль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вот автомобиль,</a:t>
                      </a:r>
                    </a:p>
                    <a:p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Обус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обус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обус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новенький автобус,</a:t>
                      </a:r>
                    </a:p>
                    <a:p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Оге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оге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оге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троллейбус едет по дороге,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– у перекрестка грузовик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 -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я еду в такси.</a:t>
                      </a:r>
                    </a:p>
                    <a:p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Одка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одка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одка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вот плавает лодка.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Лёт –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лёт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лёт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в небе летит самолет.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1500174"/>
            <a:ext cx="71438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76" y="1500174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85918" y="3357562"/>
            <a:ext cx="1479550" cy="980054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29388" y="3429000"/>
            <a:ext cx="1310217" cy="1020290"/>
          </a:xfrm>
          <a:prstGeom prst="rect">
            <a:avLst/>
          </a:prstGeom>
          <a:noFill/>
        </p:spPr>
      </p:pic>
      <p:pic>
        <p:nvPicPr>
          <p:cNvPr id="10" name="Рисунок 9" descr="Как нарисовать машину. Учимся рисовать автомобиль карандашом поэтапно –  простые схемы для детей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428728" y="4714884"/>
            <a:ext cx="1682750" cy="98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Картинка самолета на белом фоне (105 фото) .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72066" y="5715016"/>
            <a:ext cx="1608666" cy="906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786322"/>
            <a:ext cx="1437217" cy="836334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9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643174" y="5643578"/>
            <a:ext cx="1357207" cy="938948"/>
          </a:xfrm>
          <a:prstGeom prst="rect">
            <a:avLst/>
          </a:prstGeom>
          <a:noFill/>
        </p:spPr>
      </p:pic>
      <p:pic>
        <p:nvPicPr>
          <p:cNvPr id="14" name="Рисунок 13"/>
          <p:cNvPicPr/>
          <p:nvPr/>
        </p:nvPicPr>
        <p:blipFill>
          <a:blip r:embed="rId10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13869" r="5882"/>
          <a:stretch>
            <a:fillRect/>
          </a:stretch>
        </p:blipFill>
        <p:spPr bwMode="auto">
          <a:xfrm>
            <a:off x="3714744" y="4714884"/>
            <a:ext cx="1377950" cy="923853"/>
          </a:xfrm>
          <a:prstGeom prst="rect">
            <a:avLst/>
          </a:prstGeom>
          <a:noFill/>
        </p:spPr>
      </p:pic>
      <p:pic>
        <p:nvPicPr>
          <p:cNvPr id="15" name="Рисунок 14"/>
          <p:cNvPicPr/>
          <p:nvPr/>
        </p:nvPicPr>
        <p:blipFill>
          <a:blip r:embed="rId11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071934" y="3429000"/>
            <a:ext cx="1433407" cy="928694"/>
          </a:xfrm>
          <a:prstGeom prst="rect">
            <a:avLst/>
          </a:prstGeom>
          <a:noFill/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428728" y="4286256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7858148" y="4286256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5357818" y="4286256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1428728" y="5643578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5357818" y="5357826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7929586" y="5500702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4143372" y="6215082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6786578" y="6072206"/>
            <a:ext cx="384175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6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7549381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Назовите и покажите виды наземного транспорта - автобус, бульдозер, велосипед, мотороллер, поезд, пожарная машина, полицейская машина, самосвал, такси, трактор, трамвай. Составьте предложения с предлогом «НА».(Например:«Рабочий работает на бульдозере» и т.д.)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 descr="https://hdpic.club/uploads/posts/2021-12/1638760172_41-hdpic-club-p-samolet-okruzhayushchii-mir-1-klass-46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428868"/>
            <a:ext cx="607223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стоит на переходе?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Почему он нужен тут?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Знаешь, как его зовут?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Р_ _ _ _ _ _ _ _ _ _ _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286116" y="4143380"/>
            <a:ext cx="609600" cy="609600"/>
          </a:xfrm>
          <a:prstGeom prst="rect">
            <a:avLst/>
          </a:prstGeom>
        </p:spPr>
      </p:pic>
      <p:pic>
        <p:nvPicPr>
          <p:cNvPr id="7" name="Рисунок 6" descr="https://gas-kvas.com/uploads/posts/2023-02/1676522430_gas-kvas-com-p-detskii-risunok-inspektor-gibdd-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500174"/>
            <a:ext cx="414340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2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7652425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Определи место  звука «Р» в названии каждого предмета и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нарисуй синий квадрат в прямоугольнике в соответствующем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месте.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Напиши в слоговых шариках букву «Р» сначала по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пунктирным линиям, а затем самостоятельно. Прочитай слоги. </a:t>
                      </a:r>
                    </a:p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48" y="1142984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gas-kvas.com/uploads/posts/2023-02/1676567479_gas-kvas-com-p-kosmicheskii-korabl-risunok-detskii-sad-2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857364"/>
            <a:ext cx="2286016" cy="165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gas-kvas.com/uploads/posts/2023-01/1673589211_gas-kvas-com-p-detskii-risunok-peshekhodnii-perekhod-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1928802"/>
            <a:ext cx="2071702" cy="131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sun9-80.userapi.com/impf/c627619/v627619131/2f7f1/m57HHefSKMs.jpg?size=577x653&amp;quality=96&amp;sign=51476565853a1f9111b47e5bf3ea4d0d&amp;c_uniq_tag=ezz_OAeUVHOOEUZI2KLyOy22715XNW4FfZxp34xYMy0&amp;type=album"/>
          <p:cNvPicPr/>
          <p:nvPr/>
        </p:nvPicPr>
        <p:blipFill>
          <a:blip r:embed="rId5" cstate="print"/>
          <a:srcRect r="7220"/>
          <a:stretch>
            <a:fillRect/>
          </a:stretch>
        </p:blipFill>
        <p:spPr bwMode="auto">
          <a:xfrm>
            <a:off x="6715140" y="1714488"/>
            <a:ext cx="1928826" cy="156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reallib.org/loader/img.php?dir=4faa3b2705e142150f2d329f5066b048&amp;file=22.png"/>
          <p:cNvPicPr/>
          <p:nvPr/>
        </p:nvPicPr>
        <p:blipFill>
          <a:blip r:embed="rId6" cstate="print"/>
          <a:srcRect l="9882" t="19625" r="1840" b="60802"/>
          <a:stretch>
            <a:fillRect/>
          </a:stretch>
        </p:blipFill>
        <p:spPr bwMode="auto">
          <a:xfrm>
            <a:off x="2000232" y="4714884"/>
            <a:ext cx="521497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fsd.multiurok.ru/html/2023/11/08/s_654bae17058da/phpgo5jTE_RABOCHAYA-TETRAD-PO-PDD_html_c26bea687e2acfab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8148" y="4000504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714480" y="3500438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5143504" y="3500438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358082" y="3500438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786578" y="3429000"/>
            <a:ext cx="1643074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643042" y="3429000"/>
            <a:ext cx="1643074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071934" y="3429000"/>
            <a:ext cx="1643074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71802" y="4929198"/>
            <a:ext cx="642942" cy="857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4071934" y="4714884"/>
            <a:ext cx="642942" cy="857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214942" y="4786322"/>
            <a:ext cx="642942" cy="857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143636" y="4929198"/>
            <a:ext cx="642942" cy="857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8" grpId="0" animBg="1"/>
      <p:bldP spid="30" grpId="0" animBg="1"/>
      <p:bldP spid="32" grpId="0" animBg="1"/>
      <p:bldP spid="3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196752"/>
          <a:ext cx="8308294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134676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Посмотри на картинку и назови, что ты видишь на картинке?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Кому разрешает движение регулировщик, а кому запрещает?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Раскрась рисунок.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9509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88688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https://mirdostavki74.ru/img/raskraski-deti-na-dorogah-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214554"/>
            <a:ext cx="592935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fsd.multiurok.ru/html/2023/11/08/s_654bae17058da/phpgo5jTE_RABOCHAYA-TETRAD-PO-PDD_html_3bcdc4228aa3ff49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34" y="1357298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стихотворение Н. Гончарова. «Автоинспектор».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 главный на дороге.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 важный, как директор.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смотри взглядом строгим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всех автоинспектор.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если светофор сломался,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Затор с движением создался.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Регулировщик всем поможет,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Жезлом он маршрут проложит.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Определенный код подаст,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Транспорту проехать даст.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Ответь на вопрос, о какой профессии рассказывается в стихотворении? С какой целью регулировщик находится на дороге?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6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7549381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Посмотри внимательно на картинку. Кто из участников дорожного движения нарушает правила?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 cstate="print"/>
          <a:srcRect l="9380" t="12264" r="5428" b="6289"/>
          <a:stretch>
            <a:fillRect/>
          </a:stretch>
        </p:blipFill>
        <p:spPr bwMode="auto">
          <a:xfrm>
            <a:off x="1785918" y="1785926"/>
            <a:ext cx="6500858" cy="4643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«Ю»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всем ребятам объясняем,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по улице ходить,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Когда ее переходить,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Где в хоккей играть на льду,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Чтобы не попасть в беду.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Ю_ _ _ И_ _ _ _ _ _ _ _ _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Д_ _ _ _ _ _ _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214678" y="4786322"/>
            <a:ext cx="609600" cy="609600"/>
          </a:xfrm>
          <a:prstGeom prst="rect">
            <a:avLst/>
          </a:prstGeom>
        </p:spPr>
      </p:pic>
      <p:pic>
        <p:nvPicPr>
          <p:cNvPr id="6" name="Рисунок 5" descr="https://img.razrisyika.ru/kart/33/1200/130440-po-pdd-dlya-detey-6-7-let-26.jpg"/>
          <p:cNvPicPr/>
          <p:nvPr/>
        </p:nvPicPr>
        <p:blipFill>
          <a:blip r:embed="rId5"/>
          <a:srcRect l="46948"/>
          <a:stretch>
            <a:fillRect/>
          </a:stretch>
        </p:blipFill>
        <p:spPr bwMode="auto">
          <a:xfrm>
            <a:off x="5072066" y="1285860"/>
            <a:ext cx="38576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«Ю»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Какая буква написана на крыше домика? (Ю). Обведи по пунктирным линиям букву «Ю» и напиши ее в слоговом домике.  Прочитай слоги в домике.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6" name="Рисунок 15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1142984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reallib.org/loader/img.php?dir=4faa3b2705e142150f2d329f5066b048&amp;file=27.png"/>
          <p:cNvPicPr/>
          <p:nvPr/>
        </p:nvPicPr>
        <p:blipFill>
          <a:blip r:embed="rId3"/>
          <a:srcRect l="50518" t="17532" r="18295" b="50146"/>
          <a:stretch>
            <a:fillRect/>
          </a:stretch>
        </p:blipFill>
        <p:spPr bwMode="auto">
          <a:xfrm>
            <a:off x="1857356" y="1928802"/>
            <a:ext cx="400052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4071934" y="314324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71934" y="392906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43372" y="471488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43372" y="557214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/>
      <p:bldP spid="27" grpId="0" uiExpan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«Ю»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196752"/>
          <a:ext cx="8308294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6528788"/>
                <a:gridCol w="1131434"/>
              </a:tblGrid>
              <a:tr h="134676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Посмотри внимательно на картинки. Расскажи, можно так делать, как делают это дети, или нельзя. Как вы думаете, опасно ли такое поведение на дороге? Запомни, что нельзя делать на проезжей части!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9509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8688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https://fsd.multiurok.ru/html/2023/11/08/s_654bae17058da/phpgo5jTE_RABOCHAYA-TETRAD-PO-PDD_html_d6ab100913e7a63c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1285860"/>
            <a:ext cx="107157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/>
          <a:srcRect l="7427" t="28278" r="7631" b="44638"/>
          <a:stretch>
            <a:fillRect/>
          </a:stretch>
        </p:blipFill>
        <p:spPr bwMode="auto">
          <a:xfrm>
            <a:off x="2285984" y="2357430"/>
            <a:ext cx="4429156" cy="2000264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3"/>
          <a:srcRect l="7572" t="62416" r="6947" b="10691"/>
          <a:stretch>
            <a:fillRect/>
          </a:stretch>
        </p:blipFill>
        <p:spPr bwMode="auto">
          <a:xfrm>
            <a:off x="2285984" y="4429132"/>
            <a:ext cx="4429156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«А»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196752"/>
          <a:ext cx="8308294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134676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Закончите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предложения. В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качестве ответа используйте слова, изображенные на картинке.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 </a:t>
                      </a:r>
                      <a:r>
                        <a:rPr lang="ru-RU" sz="1800" i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поедет на …, а туристы …</a:t>
                      </a: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9509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188688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2054" name="Рисунок 48" descr="Описание: https://st.depositphotos.com/1887105/1745/v/950/depositphotos_17454319-stock-illustration-childs-scooter-with-ribbons-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91108"/>
            <a:ext cx="1698738" cy="145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Рисунок 46" descr="Описание: Как нарисовать машину. Учимся рисовать автомобиль карандашом поэтапно –  простые схемы для дет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6095" y="2691108"/>
            <a:ext cx="2630067" cy="145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Рисунок 66" descr="Описание: автобус картинка для детей - bagno.s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89129"/>
            <a:ext cx="2198349" cy="131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47" descr="Описание: https://xn-----6kckiwadblcgjxwwirci4z.xn--p1ai/media/posts_admins/motocikly/prostoj-krasnyj-motocik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849992"/>
            <a:ext cx="1715350" cy="145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10" descr="Описание: C:\Users\1\Desktop\564135_3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07" t="2164" r="17896" b="3125"/>
          <a:stretch>
            <a:fillRect/>
          </a:stretch>
        </p:blipFill>
        <p:spPr bwMode="auto">
          <a:xfrm>
            <a:off x="3923928" y="4791200"/>
            <a:ext cx="1934197" cy="151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49" descr="Описание: https://i.ytimg.com/vi/AxE7WqGoxSY/maxresdefaul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54" r="17516"/>
          <a:stretch>
            <a:fillRect/>
          </a:stretch>
        </p:blipFill>
        <p:spPr bwMode="auto">
          <a:xfrm>
            <a:off x="6657975" y="4725144"/>
            <a:ext cx="2056590" cy="170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«Ю»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стихотворение. О каких правилах рассказывают юные инспекторы движения? 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Чтобы на проезжей части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Было меньше детских бед.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Всё расскажет и покажет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 заботливый ЮИД.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Идёшь ли ты в школу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Идёшь ли домой.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Светоотражатель всегда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Должен быть с тобой.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Никогда не играй с водителем в прятки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будет у тебя тогда всё в порядке.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Сидишь в машине - оглянись!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Возьми ремень и пристегнись!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 где зебра-переход,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Знает каждый пешеход.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Правил много, но без них не работает ЮИД.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«Ю»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263497"/>
                <a:gridCol w="1285885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Рассмотрите картинки. Составьте предложения по картинке. Отметьте галочкой, на каком рисунке нарушаются правила дорожного движения.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 descr="https://gas-kvas.com/grafic/uploads/posts/2023-09/1695850877_gas-kvas-com-p-kartinki-po-pdd-dlya-doshkolnikov-25.jpg"/>
          <p:cNvPicPr/>
          <p:nvPr/>
        </p:nvPicPr>
        <p:blipFill>
          <a:blip r:embed="rId2"/>
          <a:srcRect l="1389" r="51839" b="53050"/>
          <a:stretch>
            <a:fillRect/>
          </a:stretch>
        </p:blipFill>
        <p:spPr bwMode="auto">
          <a:xfrm>
            <a:off x="1285852" y="2214554"/>
            <a:ext cx="307183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gas-kvas.com/grafic/uploads/posts/2023-09/1695850877_gas-kvas-com-p-kartinki-po-pdd-dlya-doshkolnikov-25.jpg"/>
          <p:cNvPicPr/>
          <p:nvPr/>
        </p:nvPicPr>
        <p:blipFill>
          <a:blip r:embed="rId2"/>
          <a:srcRect l="1434" t="49620" r="51098" b="3544"/>
          <a:stretch>
            <a:fillRect/>
          </a:stretch>
        </p:blipFill>
        <p:spPr bwMode="auto">
          <a:xfrm>
            <a:off x="5143504" y="2214554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gas-kvas.com/grafic/uploads/posts/2023-09/1695850877_gas-kvas-com-p-kartinki-po-pdd-dlya-doshkolnikov-25.jpg"/>
          <p:cNvPicPr/>
          <p:nvPr/>
        </p:nvPicPr>
        <p:blipFill>
          <a:blip r:embed="rId2"/>
          <a:srcRect l="53384" r="1369" b="52037"/>
          <a:stretch>
            <a:fillRect/>
          </a:stretch>
        </p:blipFill>
        <p:spPr bwMode="auto">
          <a:xfrm>
            <a:off x="1357290" y="4572008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gas-kvas.com/grafic/uploads/posts/2023-09/1695850877_gas-kvas-com-p-kartinki-po-pdd-dlya-doshkolnikov-25.jpg"/>
          <p:cNvPicPr/>
          <p:nvPr/>
        </p:nvPicPr>
        <p:blipFill>
          <a:blip r:embed="rId2"/>
          <a:srcRect l="50655" t="51647" r="1845" b="4005"/>
          <a:stretch>
            <a:fillRect/>
          </a:stretch>
        </p:blipFill>
        <p:spPr bwMode="auto">
          <a:xfrm>
            <a:off x="5214942" y="4429132"/>
            <a:ext cx="285752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286248" y="4000504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214810" y="6072206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8001024" y="5857892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8001024" y="3857628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1428736"/>
            <a:ext cx="71438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214" y="1357298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uiExpan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395536" y="1268760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Помогает всем участникам движения соблюдать правила дорожной безопасности.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И_ _ _ _ _ _ _ _ ДПС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928926" y="4357694"/>
            <a:ext cx="609600" cy="60960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print"/>
          <a:srcRect l="16759" t="3933" r="25903" b="17188"/>
          <a:stretch>
            <a:fillRect/>
          </a:stretch>
        </p:blipFill>
        <p:spPr bwMode="auto">
          <a:xfrm>
            <a:off x="4643438" y="1428736"/>
            <a:ext cx="4143404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Повтори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чистоговорку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по тротуару ты иди,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знак не упусти,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тут и там смотри.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красный свет горит, смотри.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–маму за руку держи.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Найди картинку, где встречается в чистоговорке звук «И».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" name="Рисунок 9" descr="https://fsd.kopilkaurokov.ru/up/html/2020/06/03/k_5ed7eb88916a7/552526_7.jpeg"/>
          <p:cNvPicPr/>
          <p:nvPr/>
        </p:nvPicPr>
        <p:blipFill>
          <a:blip r:embed="rId2"/>
          <a:srcRect t="1272" r="1080" b="2290"/>
          <a:stretch>
            <a:fillRect/>
          </a:stretch>
        </p:blipFill>
        <p:spPr bwMode="auto">
          <a:xfrm>
            <a:off x="2357422" y="3000372"/>
            <a:ext cx="500066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71547"/>
          <a:ext cx="8308294" cy="52149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6528788"/>
                <a:gridCol w="1131434"/>
              </a:tblGrid>
              <a:tr h="369748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стихотворения о правилах дорожного движения.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Делали ребятам предостережение: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«Выучите срочно, правила движенья!»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 не волновались каждый день родители,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 спокойно мчались улицей водителей».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Посмотрите, постовой встал на нашей мостовой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Быстро руку протянул ловко палочкой взмахнул.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 видали, вы видали?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 машины сразу встали и не едут никуда!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Если свет зажегся красный-  значит, двигаться опасно.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Желтый свет – внимание:«Жди сигнала для движения»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Свет зеленый говорит:«Проходите, путь открыт!»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сохраняет порядок на дороге? Какие правила необходимо соблюдать на дороге пешеходам и водителям?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91666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82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картинку. Составьте  рассказ по картинке  про мальчика и инспектора ДПС.   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https://opdm.su/wa-data/public/shop/products/70/29/2970/images/2149/2149.97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785926"/>
            <a:ext cx="628654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334935"/>
                <a:gridCol w="1214447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Проведи линии к букве «И» от предметов, в названии которых есть звук «И». (Велосипед, автомобиль, парусник). Назови виды транспорта.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20" name="Рисунок 19" descr="https://fsd.multiurok.ru/html/2023/11/08/s_654bae17058da/phpgo5jTE_RABOCHAYA-TETRAD-PO-PDD_html_b3da128e9e6d53f9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72" y="1142984"/>
            <a:ext cx="10715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gas-kvas.com/uploads/posts/2023-02/1676493053_gas-kvas-com-p-transport-risunki-dlya-detskogo-sada-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357562"/>
            <a:ext cx="4572032" cy="318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.ytimg.com/vi/FEoWiZ7nBto/maxresdefault.jpg"/>
          <p:cNvPicPr/>
          <p:nvPr/>
        </p:nvPicPr>
        <p:blipFill>
          <a:blip r:embed="rId4" cstate="print"/>
          <a:srcRect l="8585" t="24561" r="65473" b="23246"/>
          <a:stretch>
            <a:fillRect/>
          </a:stretch>
        </p:blipFill>
        <p:spPr bwMode="auto">
          <a:xfrm>
            <a:off x="4357686" y="1857364"/>
            <a:ext cx="128588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 стрелкой 23"/>
          <p:cNvCxnSpPr/>
          <p:nvPr/>
        </p:nvCxnSpPr>
        <p:spPr>
          <a:xfrm rot="5400000">
            <a:off x="3321835" y="3893347"/>
            <a:ext cx="178595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H="1">
            <a:off x="4464843" y="4107661"/>
            <a:ext cx="171451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H="1">
            <a:off x="5179223" y="3607595"/>
            <a:ext cx="1857388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12.  Звуки «Г-К». Буквы «Г», «К»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428596" y="1071546"/>
          <a:ext cx="8424936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Силач на четырех ногах,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резиновых сапогах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Прямиком из магазина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Нам доставил пианино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Г_ _ _ _ _ _ _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наезженной дороге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Они бегут быстрей, чем ноги.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К_ _ _ _ _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83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428992" y="3643314"/>
            <a:ext cx="609600" cy="609600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286116" y="5286388"/>
            <a:ext cx="609600" cy="609600"/>
          </a:xfrm>
          <a:prstGeom prst="rect">
            <a:avLst/>
          </a:prstGeom>
        </p:spPr>
      </p:pic>
      <p:pic>
        <p:nvPicPr>
          <p:cNvPr id="8" name="Рисунок 7" descr="https://narisyu.cdnbro.com/posts/9478151-gruzovaia-mashina-risunok-dlia-detei-36.jpg"/>
          <p:cNvPicPr/>
          <p:nvPr/>
        </p:nvPicPr>
        <p:blipFill>
          <a:blip r:embed="rId5" cstate="print"/>
          <a:srcRect t="3723" r="2596"/>
          <a:stretch>
            <a:fillRect/>
          </a:stretch>
        </p:blipFill>
        <p:spPr bwMode="auto">
          <a:xfrm>
            <a:off x="5214942" y="1428736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g.banggood.com/images/oaupload/banggood/images/B8/97/6981b036-acc0-48ba-9b1d-504f3777a0c6.jpg"/>
          <p:cNvPicPr/>
          <p:nvPr/>
        </p:nvPicPr>
        <p:blipFill>
          <a:blip r:embed="rId6" cstate="print"/>
          <a:srcRect l="2298" t="19728" r="2383" b="18027"/>
          <a:stretch>
            <a:fillRect/>
          </a:stretch>
        </p:blipFill>
        <p:spPr bwMode="auto">
          <a:xfrm>
            <a:off x="5429256" y="3929066"/>
            <a:ext cx="278608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12. Звуки «Г-К». Буквы «Г», «К»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Соедини стрелкой схему слова с предметом, к которому она подходит: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36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https://pictures.pibig.info/uploads/posts/2023-04/1680619840_pictures-pibig-info-p-kater-risunok-dlya-detei-vkontakte-5.png"/>
          <p:cNvPicPr/>
          <p:nvPr/>
        </p:nvPicPr>
        <p:blipFill>
          <a:blip r:embed="rId2" cstate="print"/>
          <a:srcRect t="-5489" b="-4971"/>
          <a:stretch>
            <a:fillRect/>
          </a:stretch>
        </p:blipFill>
        <p:spPr bwMode="auto">
          <a:xfrm>
            <a:off x="1500166" y="1571612"/>
            <a:ext cx="185738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8058" t="2878" r="5617" b="4454"/>
          <a:stretch>
            <a:fillRect/>
          </a:stretch>
        </p:blipFill>
        <p:spPr bwMode="auto">
          <a:xfrm>
            <a:off x="1500166" y="2500306"/>
            <a:ext cx="1928826" cy="1143008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4222" t="6024" r="3385" b="14859"/>
          <a:stretch>
            <a:fillRect/>
          </a:stretch>
        </p:blipFill>
        <p:spPr bwMode="auto">
          <a:xfrm>
            <a:off x="1571604" y="3714752"/>
            <a:ext cx="2000264" cy="1285884"/>
          </a:xfrm>
          <a:prstGeom prst="rect">
            <a:avLst/>
          </a:prstGeom>
          <a:noFill/>
        </p:spPr>
      </p:pic>
      <p:pic>
        <p:nvPicPr>
          <p:cNvPr id="8" name="Рисунок 7" descr="https://tula.skidkom.ru/timthumb.php?zc=1&amp;w=845&amp;h=460&amp;q=90&amp;src=/static/team/2021/0120/16111428253197.jpg"/>
          <p:cNvPicPr/>
          <p:nvPr/>
        </p:nvPicPr>
        <p:blipFill>
          <a:blip r:embed="rId5" cstate="print"/>
          <a:srcRect l="6436" t="4310" r="5448" b="862"/>
          <a:stretch>
            <a:fillRect/>
          </a:stretch>
        </p:blipFill>
        <p:spPr bwMode="auto">
          <a:xfrm>
            <a:off x="1500166" y="5214950"/>
            <a:ext cx="1928826" cy="1330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072066" y="2857496"/>
            <a:ext cx="185738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1785926"/>
            <a:ext cx="185738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357826"/>
            <a:ext cx="185738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143504" y="4071942"/>
            <a:ext cx="185738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357950" y="4143380"/>
            <a:ext cx="44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884" y="5429264"/>
            <a:ext cx="44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3504" y="1857364"/>
            <a:ext cx="442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3504" y="2857496"/>
            <a:ext cx="44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https://fsd.multiurok.ru/html/2023/11/08/s_654bae17058da/phpgo5jTE_RABOCHAYA-TETRAD-PO-PDD_html_b3da128e9e6d53f9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43834" y="1071546"/>
            <a:ext cx="107157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 стрелкой 21"/>
          <p:cNvCxnSpPr/>
          <p:nvPr/>
        </p:nvCxnSpPr>
        <p:spPr>
          <a:xfrm rot="16200000" flipH="1">
            <a:off x="3250397" y="2393149"/>
            <a:ext cx="1857388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H="1">
            <a:off x="2964645" y="3464719"/>
            <a:ext cx="2357454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286116" y="3214686"/>
            <a:ext cx="164307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 flipH="1" flipV="1">
            <a:off x="2464579" y="3250405"/>
            <a:ext cx="3357586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12. Звуки «Г-К». Буквы «Г», «К»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71547"/>
          <a:ext cx="8308294" cy="5071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369748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Проведи дорожку грузовику, составь предложения со словами: прямо, вниз, вверх, прямо.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91666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5782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857364"/>
            <a:ext cx="3786214" cy="3000396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143504" y="3429000"/>
            <a:ext cx="3286148" cy="2357454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5143504" y="3857628"/>
            <a:ext cx="64294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5572132" y="4071942"/>
            <a:ext cx="1428760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6572264" y="4143380"/>
            <a:ext cx="142876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7715272" y="3786190"/>
            <a:ext cx="78581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«А»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196752"/>
          <a:ext cx="8208912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524"/>
                <a:gridCol w="7389388"/>
              </a:tblGrid>
              <a:tr h="525658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Рассмотри картинку. Расскажи, что ты видишь? Составь предложения по картинке.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3073" name="Рисунок 11" descr="Описание: Дорожная азбука для детей в картинк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44" t="883" r="52336" b="54475"/>
          <a:stretch>
            <a:fillRect/>
          </a:stretch>
        </p:blipFill>
        <p:spPr bwMode="auto">
          <a:xfrm>
            <a:off x="1425530" y="2060848"/>
            <a:ext cx="7128792" cy="4319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12. Звуки «Г-К». Буквы «Г», «К»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071546"/>
          <a:ext cx="8462744" cy="5381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865"/>
                <a:gridCol w="6259327"/>
                <a:gridCol w="1358552"/>
              </a:tblGrid>
              <a:tr h="53817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Посмотри на картинку. Скажи, что ты видишь на ней. Какого цвета машины? Сколько машин? Водители перепутали колеса, давай им поможем подобрать подходящие колеса. Соедини их карандашом.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 descr="Рабочая тетрадь Юлии Фишер №4 для детей 4-5 лет Логика и познание (У-ЮФ-"/>
          <p:cNvPicPr/>
          <p:nvPr/>
        </p:nvPicPr>
        <p:blipFill rotWithShape="1"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10569" t="12248" r="12118" b="6273"/>
          <a:stretch/>
        </p:blipFill>
        <p:spPr bwMode="auto">
          <a:xfrm>
            <a:off x="2357422" y="2214554"/>
            <a:ext cx="4214842" cy="44481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7" name="Рисунок 6" descr="https://fsd.multiurok.ru/html/2023/11/08/s_654bae17058da/phpgo5jTE_RABOCHAYA-TETRAD-PO-PDD_html_b3da128e9e6d53f9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1142984"/>
            <a:ext cx="10715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4286248" y="4643446"/>
            <a:ext cx="128588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3857620" y="3571876"/>
            <a:ext cx="1571636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3500430" y="4357694"/>
            <a:ext cx="2286016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3750463" y="3250405"/>
            <a:ext cx="2571768" cy="20717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3571868" y="4786322"/>
            <a:ext cx="1714512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3143240" y="3286124"/>
            <a:ext cx="2714644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214810" y="3357562"/>
            <a:ext cx="135732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12. Звуки «Г-К». Буквы «Г», «К»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06373"/>
                <a:gridCol w="1143009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Обведи буквы «Г» и «К» по пунктирным линиям в слоговых домиках, а затем напиши слева от гласных. Прочитай слоги.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" name="Рисунок 9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142984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ownloads\001.jpg"/>
          <p:cNvPicPr/>
          <p:nvPr/>
        </p:nvPicPr>
        <p:blipFill>
          <a:blip r:embed="rId3" cstate="print"/>
          <a:srcRect l="3764" t="21720" r="5842" b="39942"/>
          <a:stretch>
            <a:fillRect/>
          </a:stretch>
        </p:blipFill>
        <p:spPr bwMode="auto">
          <a:xfrm>
            <a:off x="2143108" y="2000240"/>
            <a:ext cx="5919813" cy="443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00298" y="37147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442913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507207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860" y="578645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868" y="378619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00430" y="442913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71868" y="500063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868" y="57150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0694" y="37147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0694" y="442913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00694" y="507207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72132" y="57150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43702" y="364331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43702" y="435769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43702" y="507207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43702" y="57150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13.  Звуки «Д-Т». Буквы «Д», «Т»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428596" y="1071546"/>
          <a:ext cx="8424936" cy="5429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Школьница и школьник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Забежали в треугольник.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 водители на свете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Понимают - это...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Д_ _ _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Как зовутся те дорожки,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которым ходят ножки?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Различать учись их точно,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лети как на пожар.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Пешеходные дорожки –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только …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Т_ _ _ _ _ _.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916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571868" y="3000372"/>
            <a:ext cx="609600" cy="609600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357554" y="5929330"/>
            <a:ext cx="609600" cy="609600"/>
          </a:xfrm>
          <a:prstGeom prst="rect">
            <a:avLst/>
          </a:prstGeom>
        </p:spPr>
      </p:pic>
      <p:pic>
        <p:nvPicPr>
          <p:cNvPr id="10" name="Рисунок 9" descr="https://zamanilka.ru/wp-content/uploads/2022/12/znak-deti-2.jpg"/>
          <p:cNvPicPr/>
          <p:nvPr/>
        </p:nvPicPr>
        <p:blipFill>
          <a:blip r:embed="rId5"/>
          <a:srcRect t="8232" r="4461"/>
          <a:stretch>
            <a:fillRect/>
          </a:stretch>
        </p:blipFill>
        <p:spPr bwMode="auto">
          <a:xfrm>
            <a:off x="5286380" y="1071546"/>
            <a:ext cx="2928958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s://www.mdou69.ru/images/PDD/PDD-detyam/Prezent_Toropizka/14.JPG"/>
          <p:cNvPicPr/>
          <p:nvPr/>
        </p:nvPicPr>
        <p:blipFill>
          <a:blip r:embed="rId6"/>
          <a:srcRect t="32444"/>
          <a:stretch>
            <a:fillRect/>
          </a:stretch>
        </p:blipFill>
        <p:spPr bwMode="auto">
          <a:xfrm>
            <a:off x="5286380" y="4214818"/>
            <a:ext cx="3143272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13. Звуки «Д-Т». Буквы «Д», «Т»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Напишите в домиках буквы «Д» и «Т» по пунктирным линиям, а затем напишите их слева от гласных. Прочитай слоги.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36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21" name="Рисунок 20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142984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fsd.kopilkaurokov.ru/up/html/2019/08/06/k_5d494b15139ac/517396_13.jpeg"/>
          <p:cNvPicPr/>
          <p:nvPr/>
        </p:nvPicPr>
        <p:blipFill>
          <a:blip r:embed="rId3"/>
          <a:srcRect l="3455" t="21989" r="4009" b="39776"/>
          <a:stretch>
            <a:fillRect/>
          </a:stretch>
        </p:blipFill>
        <p:spPr bwMode="auto">
          <a:xfrm>
            <a:off x="2160900" y="1921933"/>
            <a:ext cx="6268752" cy="443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28860" y="357187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42862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860" y="564357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868" y="364331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868" y="42862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868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868" y="564357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43570" y="357187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8" y="42862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5008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564357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16" y="357187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6578" y="42862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16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8016" y="564357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13. Звуки «Д-Т». Буквы «Д», «Т»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71547"/>
          <a:ext cx="8308294" cy="5071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369748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Водители и пешеходы забыли правила дорожного движения! Помоги им, расскажи, кто, где должен находиться.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91666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5782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" name="Рисунок 9" descr="https://cf.ppt-online.org/files/slide/x/xW7kqPTpmjgsXE564dUZzIG1FAw03u29QcLhfO/slide-17.jpg"/>
          <p:cNvPicPr/>
          <p:nvPr/>
        </p:nvPicPr>
        <p:blipFill>
          <a:blip r:embed="rId2"/>
          <a:srcRect l="12454" t="30641" r="22981" b="4178"/>
          <a:stretch>
            <a:fillRect/>
          </a:stretch>
        </p:blipFill>
        <p:spPr bwMode="auto">
          <a:xfrm>
            <a:off x="2000232" y="1714488"/>
            <a:ext cx="6072230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13. Звуки «Д-Т». Буквы «Д», «Т»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071546"/>
          <a:ext cx="8462744" cy="5381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865"/>
                <a:gridCol w="7617879"/>
              </a:tblGrid>
              <a:tr h="53817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стихотворение Н. Мигунова «Пешеходам – тротуар». 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машины, знают все,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Есть дороги, есть шоссе.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Помнит также мал и стар,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Пешеходам – ТРОТУАР.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иду по тротуару,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гуляю не спеша.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прогулка не опасна,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погода хороша.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Расскажи о чем говориться в стихотворении. Где могут передвигаться пешеходы, если отсутствует тротуар? 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13. Звуки «Д-Т». Буквы «Д», «Т»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06373"/>
                <a:gridCol w="1143009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Рассмотрите картинки. Назовите их. Определите место звука «Д» и «Т» в названии предметов. Напишите буквы «Д» и «Т» в соответствующем месте в прямоугольнике.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" name="Рисунок 9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142984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un9-10.userapi.com/impg/jWV-Y62YfRswUQdkwPqcC8BUrhxYg_PO2OqMOw/0uFBTppfKUs.jpg?size=604x453&amp;quality=96&amp;sign=f44261d70324686a401f7fac1fbf1619&amp;c_uniq_tag=ohSURNsu4PByAZK4j0BKfEUrQmIkROirx3aYG-9Ern8&amp;type=album"/>
          <p:cNvPicPr/>
          <p:nvPr/>
        </p:nvPicPr>
        <p:blipFill>
          <a:blip r:embed="rId3"/>
          <a:srcRect l="5769" r="5861" b="46405"/>
          <a:stretch>
            <a:fillRect/>
          </a:stretch>
        </p:blipFill>
        <p:spPr bwMode="auto">
          <a:xfrm>
            <a:off x="1500166" y="1928802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narisyu.cdnbro.com/posts/39885504-proezzhaia-chast-kartinki-dlia-detei-1.jpg"/>
          <p:cNvPicPr/>
          <p:nvPr/>
        </p:nvPicPr>
        <p:blipFill>
          <a:blip r:embed="rId4" cstate="print"/>
          <a:srcRect t="9924" r="12055"/>
          <a:stretch>
            <a:fillRect/>
          </a:stretch>
        </p:blipFill>
        <p:spPr bwMode="auto">
          <a:xfrm>
            <a:off x="5357818" y="2071678"/>
            <a:ext cx="221457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stolingim.narod.ru/images/PDD/perehod/pesheh3.jpg"/>
          <p:cNvPicPr/>
          <p:nvPr/>
        </p:nvPicPr>
        <p:blipFill>
          <a:blip r:embed="rId5"/>
          <a:srcRect r="11625" b="22099"/>
          <a:stretch>
            <a:fillRect/>
          </a:stretch>
        </p:blipFill>
        <p:spPr bwMode="auto">
          <a:xfrm>
            <a:off x="1643042" y="4500570"/>
            <a:ext cx="214314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static.vecteezy.com/system/resources/previews/000/447/203/large_2x/happy-children-standing-on-sidewalk-vector.jpg"/>
          <p:cNvPicPr/>
          <p:nvPr/>
        </p:nvPicPr>
        <p:blipFill>
          <a:blip r:embed="rId6" cstate="print"/>
          <a:srcRect b="16626"/>
          <a:stretch>
            <a:fillRect/>
          </a:stretch>
        </p:blipFill>
        <p:spPr bwMode="auto">
          <a:xfrm>
            <a:off x="5072066" y="4429132"/>
            <a:ext cx="236855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572132" y="3714752"/>
            <a:ext cx="44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3786190"/>
            <a:ext cx="44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0694" y="6000768"/>
            <a:ext cx="44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8794" y="6000768"/>
            <a:ext cx="44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00694" y="3643314"/>
            <a:ext cx="1928826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14480" y="3714752"/>
            <a:ext cx="1928826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429256" y="5929330"/>
            <a:ext cx="1928826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85918" y="5929330"/>
            <a:ext cx="1928826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14. Звук и буква «В»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428596" y="1071546"/>
          <a:ext cx="8424936" cy="5154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этом транспорте дети могут ездить сами, под присмотром взрослого, отгадайте  загадку.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Ясным утром вдоль дороги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траве блестит роса.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Крутят ноги вдоль дороги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Два веселых колеса.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загадки есть ответ: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мой...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В_ _ _ _ _ _ _ _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916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929058" y="4857760"/>
            <a:ext cx="609600" cy="609600"/>
          </a:xfrm>
          <a:prstGeom prst="rect">
            <a:avLst/>
          </a:prstGeom>
        </p:spPr>
      </p:pic>
      <p:pic>
        <p:nvPicPr>
          <p:cNvPr id="8" name="Рисунок 7" descr="https://gas-kvas.com/uploads/posts/2023-01/1673479680_gas-kvas-com-p-detskii-risunok-velosiped-5.jpg"/>
          <p:cNvPicPr/>
          <p:nvPr/>
        </p:nvPicPr>
        <p:blipFill>
          <a:blip r:embed="rId5" cstate="print"/>
          <a:srcRect l="8079" t="13578" r="8582" b="6710"/>
          <a:stretch>
            <a:fillRect/>
          </a:stretch>
        </p:blipFill>
        <p:spPr bwMode="auto">
          <a:xfrm>
            <a:off x="4786314" y="1428736"/>
            <a:ext cx="3857652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14. Звук и буква «В»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Обозначь место звука «В»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названии каждого предмета и нарисуй синий квадрат в прямоугольнике под каждым предметом. Назови вид транспорта. 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36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071546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85918" y="2071678"/>
            <a:ext cx="2857520" cy="1714512"/>
          </a:xfrm>
          <a:prstGeom prst="rect">
            <a:avLst/>
          </a:prstGeom>
          <a:noFill/>
        </p:spPr>
      </p:pic>
      <p:pic>
        <p:nvPicPr>
          <p:cNvPr id="8" name="Рисунок 7" descr="https://gas-kvas.com/uploads/posts/2023-01/1673479680_gas-kvas-com-p-detskii-risunok-velosiped-5.jpg"/>
          <p:cNvPicPr/>
          <p:nvPr/>
        </p:nvPicPr>
        <p:blipFill>
          <a:blip r:embed="rId4" cstate="print"/>
          <a:srcRect l="8079" t="13578" r="8582" b="6710"/>
          <a:stretch>
            <a:fillRect/>
          </a:stretch>
        </p:blipFill>
        <p:spPr bwMode="auto">
          <a:xfrm>
            <a:off x="1643042" y="3929066"/>
            <a:ext cx="250033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2019" t="3797" r="2988" b="10971"/>
          <a:stretch>
            <a:fillRect/>
          </a:stretch>
        </p:blipFill>
        <p:spPr bwMode="auto">
          <a:xfrm>
            <a:off x="5500694" y="3857628"/>
            <a:ext cx="2714644" cy="192882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500694" y="2643182"/>
            <a:ext cx="1928826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857884" y="5857892"/>
            <a:ext cx="1928826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43042" y="5786454"/>
            <a:ext cx="1928826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786578" y="2714620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785918" y="5857892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6000760" y="5929330"/>
            <a:ext cx="455612" cy="342900"/>
          </a:xfrm>
          <a:prstGeom prst="rect">
            <a:avLst/>
          </a:prstGeom>
          <a:solidFill>
            <a:srgbClr val="0070C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14. Звук и буква «В»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71547"/>
          <a:ext cx="8308294" cy="5071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369748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картинки. Назови, кто управляет данными видами транспорта.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91666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5782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r>
                        <a:rPr lang="ru-RU" sz="1100" dirty="0">
                          <a:effectLst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https://papik.pro/uploads/posts/2023-02/1675749632_papik-pro-p-risunok-kartinka-velosiped-23.jpg"/>
          <p:cNvPicPr/>
          <p:nvPr/>
        </p:nvPicPr>
        <p:blipFill>
          <a:blip r:embed="rId2" cstate="print"/>
          <a:srcRect l="2302" t="5965" r="2726" b="5198"/>
          <a:stretch>
            <a:fillRect/>
          </a:stretch>
        </p:blipFill>
        <p:spPr bwMode="auto">
          <a:xfrm>
            <a:off x="1357290" y="1643050"/>
            <a:ext cx="3000396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s://fsd.multiurok.ru/html/2023/11/08/s_654bae17058da/phpgo5jTE_RABOCHAYA-TETRAD-PO-PDD_html_686f4d9715f509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785926"/>
            <a:ext cx="3143272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s://img2.freepng.ru/20180130/zae/kisspng-helicopter-airplane-aircraft-cartoon-helicopter-5a70e2595841a8.3567039015173474173615.jpg"/>
          <p:cNvPicPr/>
          <p:nvPr/>
        </p:nvPicPr>
        <p:blipFill>
          <a:blip r:embed="rId4"/>
          <a:srcRect l="14688" t="12834" r="15323" b="7341"/>
          <a:stretch>
            <a:fillRect/>
          </a:stretch>
        </p:blipFill>
        <p:spPr bwMode="auto">
          <a:xfrm>
            <a:off x="3286116" y="3857628"/>
            <a:ext cx="321471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«А»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023518"/>
              </p:ext>
            </p:extLst>
          </p:nvPr>
        </p:nvGraphicFramePr>
        <p:xfrm>
          <a:off x="395536" y="1052736"/>
          <a:ext cx="8496944" cy="5400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809"/>
                <a:gridCol w="6518749"/>
                <a:gridCol w="1129386"/>
              </a:tblGrid>
              <a:tr h="540059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Напиши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букву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«А» в соответствующем месте в прямоугольнике (в начале, середине, в конце). Назови вид транспорта.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4104" name="Рисунок 13" descr="Описание: https://fsd.multiurok.ru/html/2023/11/08/s_654bae17058da/phpgo5jTE_RABOCHAYA-TETRAD-PO-PDD_html_686f4d9715f509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9613" y="2132517"/>
            <a:ext cx="20574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Рисунок 1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0961" y="1924626"/>
            <a:ext cx="19431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Рисунок 22" descr="Описание: https://img.razrisyika.ru/kart/119/1200/475300-risunok-traktor-dlya-detey-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9613" y="4344740"/>
            <a:ext cx="1817518" cy="144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исунок 25" descr="Описание: https://papik.pro/uploads/posts/2023-01/1674093351_papik-pro-p-poezd-risunok-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9034" y="4370101"/>
            <a:ext cx="1923540" cy="144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19" descr="Описание: https://fsd.multiurok.ru/html/2023/11/08/s_654bae17058da/phpgo5jTE_RABOCHAYA-TETRAD-PO-PDD_html_c26bea687e2acfa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167444"/>
            <a:ext cx="836412" cy="53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607568" y="3342264"/>
            <a:ext cx="14668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800431" y="5949280"/>
            <a:ext cx="14668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14947" y="3296226"/>
            <a:ext cx="14668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886372" y="5949280"/>
            <a:ext cx="14668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97135" y="3313003"/>
            <a:ext cx="442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42370" y="33536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2348" y="59360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35233" y="597152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5535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14. Звук и буква «В»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071546"/>
          <a:ext cx="8462745" cy="5381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865"/>
                <a:gridCol w="6474871"/>
                <a:gridCol w="1143009"/>
              </a:tblGrid>
              <a:tr h="53817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рисунок. Составь предложения по  рисунку.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Раскрась рисунок цветными карандашами.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https://fsd.multiurok.ru/html/2023/11/08/s_654bae17058da/phpgo5jTE_RABOCHAYA-TETRAD-PO-PDD_html_3bcdc4228aa3ff49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285860"/>
            <a:ext cx="114300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летние раскраски для детей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71736" y="1714488"/>
            <a:ext cx="4429156" cy="4929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14. Звук и буква «В»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06373"/>
                <a:gridCol w="1143009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картинку. Назови какой транспорт нарисован. Отметь галочкой транспорт  в названии которого встречается звук «В».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20" name="Рисунок 1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1214422"/>
            <a:ext cx="71438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76" y="1214422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gas-kvas.com/uploads/posts/2023-02/1676492993_gas-kvas-com-p-transport-risunki-dlya-detskogo-sada-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2143116"/>
            <a:ext cx="642942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5643570" y="3643314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8215338" y="3643314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8215338" y="5857892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1357290" y="6000768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5857884" y="6215082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5500694" y="4857760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1500166" y="4071942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15. Звук и буква «З»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428596" y="1071546"/>
          <a:ext cx="8424936" cy="4917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Сами не видят,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другим указывают.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З_ _ _ _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916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928926" y="3714752"/>
            <a:ext cx="609600" cy="609600"/>
          </a:xfrm>
          <a:prstGeom prst="rect">
            <a:avLst/>
          </a:prstGeom>
        </p:spPr>
      </p:pic>
      <p:pic>
        <p:nvPicPr>
          <p:cNvPr id="6" name="Рисунок 5" descr="https://gas-kvas.com/uploads/posts/2023-01/1673504447_gas-kvas-com-p-risunok-v-detskii-sad-dorozhnie-znaki-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571612"/>
            <a:ext cx="35719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15. Звук и буква «З»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стихотворение  И. Блюмкина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буква, как змея, извивается,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Потому и буквой З называется.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Обведи в домиках по пунктирным линиям букву «З», а затем напишите ее, слева от гласных и прочитайте слоги.</a:t>
                      </a:r>
                    </a:p>
                    <a:p>
                      <a:endParaRPr lang="ru-RU" sz="36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4" name="Рисунок 13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142984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3"/>
          <a:srcRect l="8105" t="9880" r="48885" b="25532"/>
          <a:stretch>
            <a:fillRect/>
          </a:stretch>
        </p:blipFill>
        <p:spPr bwMode="auto">
          <a:xfrm>
            <a:off x="2786050" y="2643182"/>
            <a:ext cx="3571900" cy="364333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71802" y="40005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457200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3240" y="514351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57150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0005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457200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514351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57150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15. Звук и буква «З»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00107"/>
          <a:ext cx="8308294" cy="5524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5242904"/>
                <a:gridCol w="2417318"/>
              </a:tblGrid>
              <a:tr h="4101802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Закончи предложения, используя  название дорожных знаков.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Вот он знак, каких не много: это – …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Всем знакомые полоски знают дети, знает взрослый, на ту сторону ведет …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Знают люди все на свете: в этом месте ходят …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 водителей стращает, въезд машинам …</a:t>
                      </a: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667794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62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 descr="https://advour.ru/wp-content/uploads/1/a/d/1adcbefb34953c41e8d377b6983c9062.jpeg"/>
          <p:cNvPicPr/>
          <p:nvPr/>
        </p:nvPicPr>
        <p:blipFill>
          <a:blip r:embed="rId2"/>
          <a:srcRect l="33406" t="30281" r="60021" b="61300"/>
          <a:stretch>
            <a:fillRect/>
          </a:stretch>
        </p:blipFill>
        <p:spPr bwMode="auto">
          <a:xfrm>
            <a:off x="6715140" y="1571612"/>
            <a:ext cx="928694" cy="857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raskraskirus.ru/wp-content/uploads/7/9/7/7970efd887e3bdff0b447a408330336c.jpeg"/>
          <p:cNvPicPr/>
          <p:nvPr/>
        </p:nvPicPr>
        <p:blipFill>
          <a:blip r:embed="rId3" cstate="print"/>
          <a:srcRect l="55738" t="70780" r="29778" b="10267"/>
          <a:stretch>
            <a:fillRect/>
          </a:stretch>
        </p:blipFill>
        <p:spPr bwMode="auto">
          <a:xfrm>
            <a:off x="6786578" y="2714620"/>
            <a:ext cx="785818" cy="72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raskraskirus.ru/wp-content/uploads/7/9/7/7970efd887e3bdff0b447a408330336c.jpeg"/>
          <p:cNvPicPr/>
          <p:nvPr/>
        </p:nvPicPr>
        <p:blipFill>
          <a:blip r:embed="rId4" cstate="print"/>
          <a:srcRect l="78351" t="2065" r="1736" b="75088"/>
          <a:stretch>
            <a:fillRect/>
          </a:stretch>
        </p:blipFill>
        <p:spPr bwMode="auto">
          <a:xfrm>
            <a:off x="6786578" y="3786190"/>
            <a:ext cx="92869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raskraskirus.ru/wp-content/uploads/7/9/7/7970efd887e3bdff0b447a408330336c.jpeg"/>
          <p:cNvPicPr/>
          <p:nvPr/>
        </p:nvPicPr>
        <p:blipFill>
          <a:blip r:embed="rId5" cstate="print"/>
          <a:srcRect l="3619" t="35103" r="78827" b="41845"/>
          <a:stretch>
            <a:fillRect/>
          </a:stretch>
        </p:blipFill>
        <p:spPr bwMode="auto">
          <a:xfrm flipV="1">
            <a:off x="6858016" y="4929197"/>
            <a:ext cx="92869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15. Звук и буква «З»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071546"/>
          <a:ext cx="8462745" cy="5381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865"/>
                <a:gridCol w="6474871"/>
                <a:gridCol w="1143009"/>
              </a:tblGrid>
              <a:tr h="53817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картинки. Какие дорожные знаки ты видишь, что они обозначают?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Составь предложения, используя название дорожного знака.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 descr="https://gas-kvas.com/grafic/uploads/posts/2023-09/1695850873_gas-kvas-com-p-kartinki-po-pdd-dlya-doshkolnikov-7.jpg"/>
          <p:cNvPicPr/>
          <p:nvPr/>
        </p:nvPicPr>
        <p:blipFill>
          <a:blip r:embed="rId2" cstate="print"/>
          <a:srcRect l="2466" t="550" r="1587" b="-29"/>
          <a:stretch>
            <a:fillRect/>
          </a:stretch>
        </p:blipFill>
        <p:spPr bwMode="auto">
          <a:xfrm>
            <a:off x="1928794" y="2071678"/>
            <a:ext cx="607223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15. Звук и буква «З»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06373"/>
                <a:gridCol w="1143009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Посмотри на картинку и назови, что ты видишь на картинке? Как ты думаешь, в каком случае дети правильно переходят дорогу? Раскрась рисунок так, чтобы дети не нарушали правила дорожного движения.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4" name="Рисунок 13" descr="https://fsd.multiurok.ru/html/2023/11/08/s_654bae17058da/phpgo5jTE_RABOCHAYA-TETRAD-PO-PDD_html_3bcdc4228aa3ff49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285860"/>
            <a:ext cx="114300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img.razrisyika.ru/img/236/1200/941072-color-frenzy-coloring-page-risunki-moego-papy-i-menya-dlya-bezopasny-dorog.jpg"/>
          <p:cNvPicPr/>
          <p:nvPr/>
        </p:nvPicPr>
        <p:blipFill>
          <a:blip r:embed="rId3"/>
          <a:srcRect l="8523" t="6983" r="5356" b="17655"/>
          <a:stretch>
            <a:fillRect/>
          </a:stretch>
        </p:blipFill>
        <p:spPr bwMode="auto">
          <a:xfrm>
            <a:off x="2143108" y="2357430"/>
            <a:ext cx="514353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16. Звук и буква «С»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428596" y="1071546"/>
          <a:ext cx="8424936" cy="4917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три родные брата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светим с давних пор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дороге всем ребятам.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 домик - ...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С_ _ _ _ _ _ _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916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928926" y="3714752"/>
            <a:ext cx="609600" cy="60960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285860"/>
            <a:ext cx="264320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16. Звук и буква «С»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Обведи в домиках по пунктирным линиям буквы «С», а затем напишите их, слева от гласных и прочитайте слоги.</a:t>
                      </a:r>
                    </a:p>
                    <a:p>
                      <a:endParaRPr lang="ru-RU" sz="36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4" name="Рисунок 13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142984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 l="52983" t="9776" r="2815" b="25051"/>
          <a:stretch>
            <a:fillRect/>
          </a:stretch>
        </p:blipFill>
        <p:spPr bwMode="auto">
          <a:xfrm>
            <a:off x="3000364" y="1857364"/>
            <a:ext cx="4071966" cy="457203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71868" y="357187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3306" y="42862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500063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3306" y="57150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942" y="357187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43504" y="42862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4942" y="500063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14942" y="57150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16. Звук и буква «С»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00106"/>
          <a:ext cx="8308294" cy="5357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4428688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Назови предметы, начинающие на звук  «С». Составь предложение с данными словами.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721013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20815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3" name="Рисунок 12" descr="Картинка самолета на белом фоне (105 фото) .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8148" r="11102"/>
          <a:stretch>
            <a:fillRect/>
          </a:stretch>
        </p:blipFill>
        <p:spPr bwMode="auto">
          <a:xfrm>
            <a:off x="1428728" y="1643050"/>
            <a:ext cx="2928958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Как нарисовать машину. Учимся рисовать автомобиль карандашом поэтапно –  простые схемы для детей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17647"/>
          <a:stretch>
            <a:fillRect/>
          </a:stretch>
        </p:blipFill>
        <p:spPr bwMode="auto">
          <a:xfrm>
            <a:off x="5072066" y="1571612"/>
            <a:ext cx="3500462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cdn.culture.ru/images/19d7c8b6-563f-5a30-b27f-93ff08409082"/>
          <p:cNvPicPr/>
          <p:nvPr/>
        </p:nvPicPr>
        <p:blipFill>
          <a:blip r:embed="rId4"/>
          <a:srcRect l="28085" t="26881" r="4230"/>
          <a:stretch>
            <a:fillRect/>
          </a:stretch>
        </p:blipFill>
        <p:spPr bwMode="auto">
          <a:xfrm>
            <a:off x="1357290" y="3929066"/>
            <a:ext cx="328614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st.depositphotos.com/1887105/1745/v/950/depositphotos_17454319-stock-illustration-childs-scooter-with-ribbons-on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429256" y="4000504"/>
            <a:ext cx="2571768" cy="22145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94839173"/>
              </p:ext>
            </p:extLst>
          </p:nvPr>
        </p:nvGraphicFramePr>
        <p:xfrm>
          <a:off x="467544" y="1196752"/>
          <a:ext cx="8161139" cy="504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4755"/>
                <a:gridCol w="7346384"/>
              </a:tblGrid>
              <a:tr h="504056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загадку.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себя, нажав на значок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рупора.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этом месте, как ни странно,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Ждут чего-то постоянно.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Кто-то сидя, Кто-то стоя...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за место здесь такое?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О_ _ _ _ _ _ _ 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121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0761" y="2438845"/>
            <a:ext cx="2952328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end="2638.1204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014905" y="45103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531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16. Звук и буква «С»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071546"/>
          <a:ext cx="8462745" cy="5381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865"/>
                <a:gridCol w="6474871"/>
                <a:gridCol w="1143009"/>
              </a:tblGrid>
              <a:tr h="53817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Рассмотри и расскажи что ты видишь на картинке?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Отметь галочкой, какого вида светофора не существует? Объясни почему? 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3112" t="7554" r="3112" b="16631"/>
          <a:stretch/>
        </p:blipFill>
        <p:spPr bwMode="auto">
          <a:xfrm>
            <a:off x="2643174" y="1571612"/>
            <a:ext cx="3929090" cy="22145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4500570"/>
            <a:ext cx="3929090" cy="184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4000504"/>
            <a:ext cx="71438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86776" y="4000504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286248" y="6000768"/>
            <a:ext cx="500066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16. Звук и буква «С»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06373"/>
                <a:gridCol w="1143009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кого какой светофор? Соедини стрелками.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 descr="https://fsd.multiurok.ru/html/2023/11/08/s_654bae17058da/phpgo5jTE_RABOCHAYA-TETRAD-PO-PDD_html_686f4d9715f509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85926"/>
            <a:ext cx="278608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fsd.multiurok.ru/html/2023/11/08/s_654bae17058da/phpgo5jTE_RABOCHAYA-TETRAD-PO-PDD_html_412059212c6bf687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857628"/>
            <a:ext cx="250033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fsd.multiurok.ru/html/2023/11/08/s_654bae17058da/phpgo5jTE_RABOCHAYA-TETRAD-PO-PDD_html_d9987e06d35135ad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643050"/>
            <a:ext cx="1039283" cy="248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fsd.multiurok.ru/html/2023/11/08/s_654bae17058da/phpgo5jTE_RABOCHAYA-TETRAD-PO-PDD_html_f354154b93aed600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4500570"/>
            <a:ext cx="953634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fsd.multiurok.ru/html/2023/11/08/s_654bae17058da/phpgo5jTE_RABOCHAYA-TETRAD-PO-PDD_html_b3da128e9e6d53f9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15272" y="1142984"/>
            <a:ext cx="10715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 стрелкой 11"/>
          <p:cNvCxnSpPr/>
          <p:nvPr/>
        </p:nvCxnSpPr>
        <p:spPr>
          <a:xfrm>
            <a:off x="4643438" y="2786058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357686" y="4929198"/>
            <a:ext cx="164307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17. Звук и буква «П»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428596" y="1071546"/>
          <a:ext cx="8424936" cy="5113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 приучить пешехода к порядку,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Разлиновали асфальт, как тетрадку.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Через дорогу полоски идут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за собой пешехода ведут.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П_ _ _ _ _ _ _ _ _ П_ _ _ _ _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916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071802" y="4643446"/>
            <a:ext cx="609600" cy="609600"/>
          </a:xfrm>
          <a:prstGeom prst="rect">
            <a:avLst/>
          </a:prstGeom>
        </p:spPr>
      </p:pic>
      <p:pic>
        <p:nvPicPr>
          <p:cNvPr id="6" name="Рисунок 5" descr="https://img.razrisyika.ru/kart/32/1200/126909-peshehodnyy-perehod-dlya-detey-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1214422"/>
            <a:ext cx="3714776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17. Звук и буква «П»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6509417"/>
                <a:gridCol w="1143009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Обведи в домиках по точкам букву «П», а затем напиши ее слева от гласных и прочитай слоги. </a:t>
                      </a:r>
                    </a:p>
                    <a:p>
                      <a:endParaRPr lang="ru-RU" sz="36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4" name="Рисунок 13" descr="https://fsd.multiurok.ru/html/2023/11/08/s_654bae17058da/phpgo5jTE_RABOCHAYA-TETRAD-PO-PDD_html_c26bea687e2acfa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142984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ownloads\fb0de6377cac3ba7c9ee07886b059bbf-800x.jpg"/>
          <p:cNvPicPr/>
          <p:nvPr/>
        </p:nvPicPr>
        <p:blipFill>
          <a:blip r:embed="rId3"/>
          <a:srcRect l="53827" t="16054" r="6274" b="18729"/>
          <a:stretch>
            <a:fillRect/>
          </a:stretch>
        </p:blipFill>
        <p:spPr bwMode="auto">
          <a:xfrm>
            <a:off x="3214678" y="1714488"/>
            <a:ext cx="3571900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571868" y="350043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68" y="414338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68" y="485776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868" y="550070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342900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414338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628" y="557214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17. Звук и буква «П»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00106"/>
          <a:ext cx="8308294" cy="5357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4428688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из участников дорожного движения переходит дорогу правильно? В  чем состоит опасность для нарушителей правил дорожного движения?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721013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20815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8" name="Рисунок 7" descr="https://peugeot-tmb.ru/800/600/https/ds04.infourok.ru/uploads/ex/0ca3/00063aaa-b8913271/img2.jpg"/>
          <p:cNvPicPr/>
          <p:nvPr/>
        </p:nvPicPr>
        <p:blipFill>
          <a:blip r:embed="rId2" cstate="print"/>
          <a:srcRect l="3388" t="22739" r="3775" b="1809"/>
          <a:stretch>
            <a:fillRect/>
          </a:stretch>
        </p:blipFill>
        <p:spPr bwMode="auto">
          <a:xfrm>
            <a:off x="1928794" y="1643050"/>
            <a:ext cx="6500858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17. Звук и буква «П»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071546"/>
          <a:ext cx="8462745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865"/>
                <a:gridCol w="4117417"/>
                <a:gridCol w="3500463"/>
              </a:tblGrid>
              <a:tr h="53817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Прочитайте стихотворение  «Пешеходный переход» (автор Г. Косова).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Переходов много разных,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Всем удобных, безопасных.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асфальте с давних пор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Полосатый, как ковер.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 землей нас проведут,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 землей, как мост, встают.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дороге побежишь -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 машину угодишь.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Помнить должен пешеход: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него есть переход.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Расскажите, о чем идет речь? Какие виды пешеходных переходов изображены на картинке. Соедини  картинки со знаками дорожного движения.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 descr="https://polinka.top/uploads/posts/2023-05/1684021581_polinka-top-p-kartinka-nadzemnii-perekhod-dlya-detei-ins-22.jpg"/>
          <p:cNvPicPr/>
          <p:nvPr/>
        </p:nvPicPr>
        <p:blipFill>
          <a:blip r:embed="rId2" cstate="print"/>
          <a:srcRect t="22148"/>
          <a:stretch>
            <a:fillRect/>
          </a:stretch>
        </p:blipFill>
        <p:spPr bwMode="auto">
          <a:xfrm>
            <a:off x="4643438" y="1857364"/>
            <a:ext cx="4251958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3" name="Прямая со стрелкой 12"/>
          <p:cNvCxnSpPr/>
          <p:nvPr/>
        </p:nvCxnSpPr>
        <p:spPr>
          <a:xfrm>
            <a:off x="6215074" y="3143248"/>
            <a:ext cx="185738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8358214" y="3500438"/>
            <a:ext cx="35719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7358082" y="4429132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17. Звук и буква «П»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06373"/>
                <a:gridCol w="1143009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Какой вид пешеходного перехода изображен на рисунке? Раскрась рисунок.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 descr="https://fsd.multiurok.ru/html/2023/11/08/s_654bae17058da/phpgo5jTE_RABOCHAYA-TETRAD-PO-PDD_html_3bcdc4228aa3ff49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214422"/>
            <a:ext cx="114300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uroki-risovanie.ru/wp-content/uploads/2022/10/raskraska16.jpg"/>
          <p:cNvPicPr/>
          <p:nvPr/>
        </p:nvPicPr>
        <p:blipFill>
          <a:blip r:embed="rId3"/>
          <a:srcRect l="6857" t="9500" r="5119" b="15750"/>
          <a:stretch>
            <a:fillRect/>
          </a:stretch>
        </p:blipFill>
        <p:spPr bwMode="auto">
          <a:xfrm>
            <a:off x="2617827" y="1773766"/>
            <a:ext cx="4883131" cy="4584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18. Звуки и буквы «Ж» «Ш»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8367099"/>
              </p:ext>
            </p:extLst>
          </p:nvPr>
        </p:nvGraphicFramePr>
        <p:xfrm>
          <a:off x="428596" y="1071546"/>
          <a:ext cx="8424936" cy="5305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091"/>
                <a:gridCol w="3734476"/>
                <a:gridCol w="3849369"/>
              </a:tblGrid>
              <a:tr h="4000828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речевая среда.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словаря.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Отгадай загадку. Проверь себя,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нажав на значок рупора.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четыре ноги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сапоги.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 тем как надевать,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Надо обувь надувать.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Ш_ _ _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Две стальные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чудо-нити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Протянул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путестроитель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Нити свяжут города,  </a:t>
                      </a:r>
                      <a:b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Мчат по нитям поезда.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Ж_ _ _ _ _ _ _  Д_ _ _ _ _ </a:t>
                      </a: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916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428992" y="5429264"/>
            <a:ext cx="609600" cy="609600"/>
          </a:xfrm>
          <a:prstGeom prst="rect">
            <a:avLst/>
          </a:prstGeom>
        </p:spPr>
      </p:pic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end="2377.705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857620" y="2928934"/>
            <a:ext cx="609600" cy="609600"/>
          </a:xfrm>
          <a:prstGeom prst="rect">
            <a:avLst/>
          </a:prstGeom>
        </p:spPr>
      </p:pic>
      <p:pic>
        <p:nvPicPr>
          <p:cNvPr id="8" name="Рисунок 7" descr="https://gas-kvas.com/uploads/posts/2023-02/1676595608_gas-kvas-com-p-koleso-mashini-risunok-detskii-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1214422"/>
            <a:ext cx="2214578" cy="1865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https://static.insales-cdn.com/files/1/195/622787/original/%D0%BC%D0%B0%D0%BA%D0%B5%D1%82_PIKO_%D1%84%D0%BE%D1%82%D0%BE_%D0%BF%D0%BE%D0%B5%D0%B7%D0%B4%D0%B0.jpg"/>
          <p:cNvPicPr/>
          <p:nvPr/>
        </p:nvPicPr>
        <p:blipFill>
          <a:blip r:embed="rId6"/>
          <a:srcRect l="26421" t="22944" r="17715" b="-2165"/>
          <a:stretch>
            <a:fillRect/>
          </a:stretch>
        </p:blipFill>
        <p:spPr bwMode="auto">
          <a:xfrm>
            <a:off x="5429256" y="3429000"/>
            <a:ext cx="264320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0061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18. Звуки и буквы «Ж» «Ш»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44771542"/>
              </p:ext>
            </p:extLst>
          </p:nvPr>
        </p:nvGraphicFramePr>
        <p:xfrm>
          <a:off x="357158" y="1000108"/>
          <a:ext cx="8501123" cy="564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697"/>
                <a:gridCol w="7652426"/>
              </a:tblGrid>
              <a:tr h="5643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Повтори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чистоговорку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укажи на правильную картинку, соответствующую действиям 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чистоговорки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 – ШИ – ШИ – тихо шинами шуршим.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 – ША – ША – едем в горы, не спеша.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 – ШЕ – ШЕ – заночуем в шалаше. </a:t>
                      </a:r>
                    </a:p>
                    <a:p>
                      <a:endParaRPr lang="ru-RU" sz="36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 descr="E:\в гору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43042" y="2428868"/>
            <a:ext cx="271464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E:\палатка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429256" y="2500306"/>
            <a:ext cx="2571768" cy="1918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E:\едем в горы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286248" y="4429132"/>
            <a:ext cx="3232150" cy="2149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63175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18. Звуки и буквы «Ж» «Ш»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6382329"/>
              </p:ext>
            </p:extLst>
          </p:nvPr>
        </p:nvGraphicFramePr>
        <p:xfrm>
          <a:off x="395536" y="1000106"/>
          <a:ext cx="8308294" cy="5357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7660222"/>
              </a:tblGrid>
              <a:tr h="4428688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Грамматический строй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Составьте предложения, используя картинки. Начните предложение со слова «Поезд …». Например: Поезд едет по железной дороге. 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721013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20815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https://sovyatka.ru/800/600/http/kololaan.ucoz.net/transport.jpg"/>
          <p:cNvPicPr/>
          <p:nvPr/>
        </p:nvPicPr>
        <p:blipFill>
          <a:blip r:embed="rId2" cstate="print"/>
          <a:srcRect l="55242" t="53968" r="1766" b="-91"/>
          <a:stretch>
            <a:fillRect/>
          </a:stretch>
        </p:blipFill>
        <p:spPr bwMode="auto">
          <a:xfrm>
            <a:off x="3357554" y="1643050"/>
            <a:ext cx="342902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s://i.pinimg.com/736x/fa/33/a4/fa33a4fcc027aef126c4aa3db6c8400d.jpg"/>
          <p:cNvPicPr/>
          <p:nvPr/>
        </p:nvPicPr>
        <p:blipFill>
          <a:blip r:embed="rId3" cstate="print"/>
          <a:srcRect t="26549"/>
          <a:stretch>
            <a:fillRect/>
          </a:stretch>
        </p:blipFill>
        <p:spPr bwMode="auto">
          <a:xfrm>
            <a:off x="1071538" y="4429132"/>
            <a:ext cx="2044702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https://gas-kvas.com/uploads/posts/2023-02/1676935789_gas-kvas-com-p-risunki-na-temu-moi-papa-zheleznodorozhnik-9.jpg"/>
          <p:cNvPicPr/>
          <p:nvPr/>
        </p:nvPicPr>
        <p:blipFill>
          <a:blip r:embed="rId4" cstate="print"/>
          <a:srcRect t="5991" r="7092" b="3500"/>
          <a:stretch>
            <a:fillRect/>
          </a:stretch>
        </p:blipFill>
        <p:spPr bwMode="auto">
          <a:xfrm>
            <a:off x="3714744" y="4357694"/>
            <a:ext cx="2000264" cy="1856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https://ykl-res.azureedge.net/c11d6e5b-091d-4c65-a435-73e0e9c468e9/shutterstock104433396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286256"/>
            <a:ext cx="2286016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74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Звук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буква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«О»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26761918"/>
              </p:ext>
            </p:extLst>
          </p:nvPr>
        </p:nvGraphicFramePr>
        <p:xfrm>
          <a:off x="467544" y="908720"/>
          <a:ext cx="8280920" cy="5616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/>
                <a:gridCol w="6408712"/>
                <a:gridCol w="936104"/>
              </a:tblGrid>
              <a:tr h="750984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Звуковая 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  </a:t>
                      </a:r>
                    </a:p>
                  </a:txBody>
                  <a:tcPr marL="68580" marR="68580" marT="0" marB="0" vert="vert27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Нарисуй красный квадрат в прямоугольнике на том месте, где слышится звук «О» (в начале, в середине, в конце)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2474661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/>
                      </a:r>
                      <a:br>
                        <a:rPr lang="ru-RU" sz="1100" dirty="0">
                          <a:effectLst/>
                        </a:rPr>
                      </a:b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2390978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/>
                      </a:r>
                      <a:br>
                        <a:rPr lang="ru-RU" sz="1100" dirty="0">
                          <a:effectLst/>
                        </a:rPr>
                      </a:b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6151" name="Рисунок 8" descr="Описание: https://gas-kvas.com/uploads/posts/2023-02/1676459052_gas-kvas-com-p-parkovka-risunok-detskii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5" t="11000" r="9814" b="15500"/>
          <a:stretch>
            <a:fillRect/>
          </a:stretch>
        </p:blipFill>
        <p:spPr bwMode="auto">
          <a:xfrm>
            <a:off x="1763688" y="1744945"/>
            <a:ext cx="2148032" cy="1488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Рисунок 5" descr="Описание: https://gas-kvas.com/uploads/posts/2023-01/1673467679_gas-kvas-com-p-detskii-risunok-poezd-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75" r="14067"/>
          <a:stretch>
            <a:fillRect/>
          </a:stretch>
        </p:blipFill>
        <p:spPr bwMode="auto">
          <a:xfrm>
            <a:off x="6386417" y="1823980"/>
            <a:ext cx="1962150" cy="1409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Рисунок 11" descr="Описание: http://cf2.ppt-online.org/files2/slide/a/A3RPyZrQOFsqE6CaIou47NDbwSBhfeJGiLV1X2/slide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26" t="13451" r="4358" b="11696"/>
          <a:stretch>
            <a:fillRect/>
          </a:stretch>
        </p:blipFill>
        <p:spPr bwMode="auto">
          <a:xfrm>
            <a:off x="2837704" y="3789040"/>
            <a:ext cx="3924300" cy="2428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951396"/>
            <a:ext cx="934707" cy="58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00801" y="3297238"/>
            <a:ext cx="14668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04279" y="3297238"/>
            <a:ext cx="14668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066429" y="6261572"/>
            <a:ext cx="146685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1628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18. Звуки и буквы «Ж» «Ш»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367789"/>
              </p:ext>
            </p:extLst>
          </p:nvPr>
        </p:nvGraphicFramePr>
        <p:xfrm>
          <a:off x="395536" y="1071546"/>
          <a:ext cx="8462745" cy="5381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865"/>
                <a:gridCol w="7617880"/>
              </a:tblGrid>
              <a:tr h="53817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Связная речь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Посмотри на картинку, расскажи, что ты видишь на картинке? Назови вид транспорта.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8" name="Рисунок 7" descr="https://fsd.multiurok.ru/html/2022/09/29/s_63357870df902/php41c4Y1_Zanyatie-T-D-transport_html_e4641b2268db55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785926"/>
            <a:ext cx="6357982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597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18. Звуки и буквы «Ж» «Ш»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1583572"/>
              </p:ext>
            </p:extLst>
          </p:nvPr>
        </p:nvGraphicFramePr>
        <p:xfrm>
          <a:off x="467544" y="1072554"/>
          <a:ext cx="8390737" cy="549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355"/>
                <a:gridCol w="6406373"/>
                <a:gridCol w="1143009"/>
              </a:tblGrid>
              <a:tr h="54997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Проверь себя?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Обведи буквы «Ж» и «Ш» по пунктирным линиям в слоговых домиках, а затем напиши слева от гласных. Прочитай слоги.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 descr="C:\Users\User\Downloads\002.jpg"/>
          <p:cNvPicPr/>
          <p:nvPr/>
        </p:nvPicPr>
        <p:blipFill>
          <a:blip r:embed="rId2" cstate="print"/>
          <a:srcRect l="17358" t="48885" r="12928" b="7984"/>
          <a:stretch>
            <a:fillRect/>
          </a:stretch>
        </p:blipFill>
        <p:spPr bwMode="auto">
          <a:xfrm>
            <a:off x="1785918" y="2285992"/>
            <a:ext cx="614366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fsd.multiurok.ru/html/2023/11/08/s_654bae17058da/phpgo5jTE_RABOCHAYA-TETRAD-PO-PDD_html_c26bea687e2acfab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1142984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428860" y="357187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8860" y="414338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28860" y="471488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28860" y="521495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8860" y="585789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884" y="357187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446" y="414338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6446" y="478632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86446" y="528638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6446" y="585789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3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4135</Words>
  <Application>Microsoft Office PowerPoint</Application>
  <PresentationFormat>Экран (4:3)</PresentationFormat>
  <Paragraphs>913</Paragraphs>
  <Slides>91</Slides>
  <Notes>0</Notes>
  <HiddenSlides>0</HiddenSlides>
  <MMClips>26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91</vt:i4>
      </vt:variant>
    </vt:vector>
  </HeadingPairs>
  <TitlesOfParts>
    <vt:vector size="92" baseType="lpstr">
      <vt:lpstr>Тема Office</vt:lpstr>
      <vt:lpstr>Муниципальное бюджетное дошкольное образовательное учреждение  «Алексеевский детский сад №6 «Пчелка» Алексеевского муниципального района Республики Татарстан</vt:lpstr>
      <vt:lpstr>УСЛОВНЫЕ ОБОЗНАЧЕНИЯ</vt:lpstr>
      <vt:lpstr>Тема 1.  Звук и буква «А»</vt:lpstr>
      <vt:lpstr>Тема 1.  Звук и буква «А»</vt:lpstr>
      <vt:lpstr>Тема 1.  Звук и буква «А»</vt:lpstr>
      <vt:lpstr>Тема 1.  Звук и буква «А»</vt:lpstr>
      <vt:lpstr>Тема 1.  Звук и буква «А»</vt:lpstr>
      <vt:lpstr>Тема 2.  Звук и буква «О»</vt:lpstr>
      <vt:lpstr>Тема 2.  Звук и буква «О»</vt:lpstr>
      <vt:lpstr>Тема 2.  Звук и буква «О»</vt:lpstr>
      <vt:lpstr>Тема 2.  Звук и буква «О»</vt:lpstr>
      <vt:lpstr>Тема 2.  Звук и буква «О»</vt:lpstr>
      <vt:lpstr>Тема 3.  Звук и буква «У»</vt:lpstr>
      <vt:lpstr>Тема 3.  Звук и буква «У»</vt:lpstr>
      <vt:lpstr>Тема 3.  Звук и буква «У»</vt:lpstr>
      <vt:lpstr>Тема 3.  Звук и буква «У»</vt:lpstr>
      <vt:lpstr>Тема 4.  Звук и буква «Ы»</vt:lpstr>
      <vt:lpstr>Тема 4.  Звук и буква «Ы»</vt:lpstr>
      <vt:lpstr>Тема 4.  Звук и буква «Ы»</vt:lpstr>
      <vt:lpstr>Тема 4.  Звук и буква «Ы»</vt:lpstr>
      <vt:lpstr>Тема 4.  Звук и буква «Ы»</vt:lpstr>
      <vt:lpstr>Тема 5.  Звук и буква «Э»</vt:lpstr>
      <vt:lpstr>Тема 5.  Звук и буква «Э» </vt:lpstr>
      <vt:lpstr>Тема 5.  Звук и буква «Э»</vt:lpstr>
      <vt:lpstr>Тема 5.  Звук и буква «Э»</vt:lpstr>
      <vt:lpstr>Тема 5.  Звук и буква «Э»</vt:lpstr>
      <vt:lpstr>Тема 6.  Звук и буква «Л»</vt:lpstr>
      <vt:lpstr>Тема 6.  Звук и буква «Л» </vt:lpstr>
      <vt:lpstr>Тема 6.  Звук и буква «Л»</vt:lpstr>
      <vt:lpstr>Тема 6.  Звук и буква «Л»</vt:lpstr>
      <vt:lpstr>Тема 6.  Звук и буква «Л»</vt:lpstr>
      <vt:lpstr>Тема 7.  Звук и буква «М»</vt:lpstr>
      <vt:lpstr>Тема 7.  Звук и буква «М» </vt:lpstr>
      <vt:lpstr>Тема 7.  Звук и буква «М»</vt:lpstr>
      <vt:lpstr>Тема 7.  Звук и буква «М»</vt:lpstr>
      <vt:lpstr>Тема 7.  Звук и буква «М»</vt:lpstr>
      <vt:lpstr>Тема 8.  Звук и буква «Н»</vt:lpstr>
      <vt:lpstr>Тема 8.  Звук и буква «Н» </vt:lpstr>
      <vt:lpstr>Тема 8.  Звук и буква «Н»</vt:lpstr>
      <vt:lpstr>Тема 8.  Звук и буква «Н»</vt:lpstr>
      <vt:lpstr>Тема 8.  Звук и буква «Н»</vt:lpstr>
      <vt:lpstr>Тема 9.  Звук и буква «Р»</vt:lpstr>
      <vt:lpstr>Тема 9.  Звук и буква «Р» </vt:lpstr>
      <vt:lpstr>Тема 9.  Звук и буква «Р»</vt:lpstr>
      <vt:lpstr>Тема 9.  Звук и буква «Р»</vt:lpstr>
      <vt:lpstr>Тема 9.  Звук и буква «Р»</vt:lpstr>
      <vt:lpstr>Тема 10.  Звук и буква «Ю»</vt:lpstr>
      <vt:lpstr>Тема 10.  Звук и буква «Ю» </vt:lpstr>
      <vt:lpstr>Тема 10.  Звук и буква «Ю»</vt:lpstr>
      <vt:lpstr>Тема 10.  Звук и буква «Ю»</vt:lpstr>
      <vt:lpstr>Тема 10.  Звук и буква «Ю»</vt:lpstr>
      <vt:lpstr>Тема 11.  Звук и буква «И»</vt:lpstr>
      <vt:lpstr>Тема 11.  Звук и буква «И» </vt:lpstr>
      <vt:lpstr>Тема 11.  Звук и буква «И»</vt:lpstr>
      <vt:lpstr>Тема 11  Звук и буква «И»</vt:lpstr>
      <vt:lpstr>Тема 11.  Звук и буква «И»</vt:lpstr>
      <vt:lpstr>Тема 12.  Звуки «Г-К». Буквы «Г», «К»</vt:lpstr>
      <vt:lpstr>Тема 12. Звуки «Г-К». Буквы «Г», «К»</vt:lpstr>
      <vt:lpstr>Тема 12. Звуки «Г-К». Буквы «Г», «К»</vt:lpstr>
      <vt:lpstr>Тема 12. Звуки «Г-К». Буквы «Г», «К»</vt:lpstr>
      <vt:lpstr>Тема 12. Звуки «Г-К». Буквы «Г», «К»</vt:lpstr>
      <vt:lpstr>Тема 13.  Звуки «Д-Т». Буквы «Д», «Т»</vt:lpstr>
      <vt:lpstr>Тема 13. Звуки «Д-Т». Буквы «Д», «Т»</vt:lpstr>
      <vt:lpstr>Тема 13. Звуки «Д-Т». Буквы «Д», «Т»</vt:lpstr>
      <vt:lpstr>Тема 13. Звуки «Д-Т». Буквы «Д», «Т»</vt:lpstr>
      <vt:lpstr>Тема 13. Звуки «Д-Т». Буквы «Д», «Т»</vt:lpstr>
      <vt:lpstr>Тема 14. Звук и буква «В»</vt:lpstr>
      <vt:lpstr>Тема 14. Звук и буква «В»</vt:lpstr>
      <vt:lpstr>Тема 14. Звук и буква «В»</vt:lpstr>
      <vt:lpstr>Тема 14. Звук и буква «В»</vt:lpstr>
      <vt:lpstr>Тема 14. Звук и буква «В»</vt:lpstr>
      <vt:lpstr>Тема 15. Звук и буква «З»</vt:lpstr>
      <vt:lpstr>Тема 15. Звук и буква «З»</vt:lpstr>
      <vt:lpstr>Тема 15. Звук и буква «З»</vt:lpstr>
      <vt:lpstr>Тема 15. Звук и буква «З»</vt:lpstr>
      <vt:lpstr>Тема 15. Звук и буква «З»</vt:lpstr>
      <vt:lpstr>Тема 16. Звук и буква «С»</vt:lpstr>
      <vt:lpstr>Тема 16. Звук и буква «С»</vt:lpstr>
      <vt:lpstr>Тема 16. Звук и буква «С»</vt:lpstr>
      <vt:lpstr>Тема 16. Звук и буква «С»</vt:lpstr>
      <vt:lpstr>Тема 16. Звук и буква «С»</vt:lpstr>
      <vt:lpstr>Тема 17. Звук и буква «П»</vt:lpstr>
      <vt:lpstr>Тема 17. Звук и буква «П»</vt:lpstr>
      <vt:lpstr>Тема 17. Звук и буква «П»</vt:lpstr>
      <vt:lpstr>Тема 17. Звук и буква «П»</vt:lpstr>
      <vt:lpstr>Тема 17. Звук и буква «П»</vt:lpstr>
      <vt:lpstr>Тема 18. Звуки и буквы «Ж» «Ш»</vt:lpstr>
      <vt:lpstr>Тема 18. Звуки и буквы «Ж» «Ш»</vt:lpstr>
      <vt:lpstr>Тема 18. Звуки и буквы «Ж» «Ш»</vt:lpstr>
      <vt:lpstr>Тема 18. Звуки и буквы «Ж» «Ш»</vt:lpstr>
      <vt:lpstr>Тема 18. Звуки и буквы «Ж» «Ш»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«Алексеевский детский сад №6 «Пчелка» Алексеевского муниципального района Республики Татарстан</dc:title>
  <dc:creator>Я</dc:creator>
  <cp:lastModifiedBy>1</cp:lastModifiedBy>
  <cp:revision>70</cp:revision>
  <dcterms:created xsi:type="dcterms:W3CDTF">2022-12-10T13:45:25Z</dcterms:created>
  <dcterms:modified xsi:type="dcterms:W3CDTF">2024-03-05T08:13:47Z</dcterms:modified>
</cp:coreProperties>
</file>